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9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8" r:id="rId11"/>
    <p:sldId id="265" r:id="rId12"/>
    <p:sldId id="266" r:id="rId13"/>
    <p:sldId id="267" r:id="rId14"/>
    <p:sldId id="270" r:id="rId15"/>
    <p:sldId id="268" r:id="rId16"/>
    <p:sldId id="269" r:id="rId17"/>
    <p:sldId id="271" r:id="rId18"/>
    <p:sldId id="273" r:id="rId19"/>
    <p:sldId id="272" r:id="rId20"/>
    <p:sldId id="274" r:id="rId21"/>
    <p:sldId id="275" r:id="rId22"/>
    <p:sldId id="276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9" r:id="rId34"/>
    <p:sldId id="290" r:id="rId35"/>
    <p:sldId id="291" r:id="rId36"/>
    <p:sldId id="298" r:id="rId37"/>
    <p:sldId id="295" r:id="rId38"/>
    <p:sldId id="292" r:id="rId39"/>
    <p:sldId id="293" r:id="rId40"/>
    <p:sldId id="315" r:id="rId41"/>
    <p:sldId id="294" r:id="rId42"/>
    <p:sldId id="296" r:id="rId43"/>
    <p:sldId id="297" r:id="rId44"/>
    <p:sldId id="299" r:id="rId45"/>
    <p:sldId id="300" r:id="rId46"/>
    <p:sldId id="351" r:id="rId47"/>
    <p:sldId id="301" r:id="rId48"/>
    <p:sldId id="302" r:id="rId49"/>
    <p:sldId id="303" r:id="rId50"/>
    <p:sldId id="305" r:id="rId51"/>
    <p:sldId id="304" r:id="rId52"/>
    <p:sldId id="306" r:id="rId53"/>
    <p:sldId id="322" r:id="rId54"/>
    <p:sldId id="308" r:id="rId55"/>
    <p:sldId id="307" r:id="rId56"/>
    <p:sldId id="309" r:id="rId57"/>
    <p:sldId id="316" r:id="rId58"/>
    <p:sldId id="310" r:id="rId59"/>
    <p:sldId id="311" r:id="rId60"/>
    <p:sldId id="312" r:id="rId61"/>
    <p:sldId id="313" r:id="rId62"/>
    <p:sldId id="314" r:id="rId63"/>
    <p:sldId id="317" r:id="rId64"/>
    <p:sldId id="318" r:id="rId65"/>
    <p:sldId id="319" r:id="rId66"/>
    <p:sldId id="320" r:id="rId67"/>
    <p:sldId id="321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8" r:id="rId81"/>
    <p:sldId id="335" r:id="rId82"/>
    <p:sldId id="336" r:id="rId83"/>
    <p:sldId id="337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3" r:id="rId97"/>
    <p:sldId id="352" r:id="rId98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8E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154" d="100"/>
          <a:sy n="154" d="100"/>
        </p:scale>
        <p:origin x="-384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2018-08-03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2018-08-03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2018-08-03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2018-08-03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2018-08-03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2018-08-03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2018-08-03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2018-08-03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2018-08-03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2018-08-03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2018-08-03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8E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2018-08-03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8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1493371"/>
            <a:ext cx="776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>
                <a:solidFill>
                  <a:schemeClr val="bg1"/>
                </a:solidFill>
                <a:latin typeface="다음_Regular" pitchFamily="2" charset="-127"/>
                <a:ea typeface="다음_Regular" pitchFamily="2" charset="-127"/>
              </a:rPr>
              <a:t>Dialogflow</a:t>
            </a:r>
            <a:r>
              <a:rPr lang="ko-KR" altLang="en-US" sz="3600" smtClean="0">
                <a:solidFill>
                  <a:schemeClr val="bg1"/>
                </a:solidFill>
                <a:latin typeface="다음_Regular" pitchFamily="2" charset="-127"/>
                <a:ea typeface="다음_Regular" pitchFamily="2" charset="-127"/>
              </a:rPr>
              <a:t>로 카카오톡 챗봇 만들기</a:t>
            </a:r>
            <a:endParaRPr lang="ko-KR" altLang="en-US" sz="3600">
              <a:solidFill>
                <a:schemeClr val="bg1"/>
              </a:solidFill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67944" y="361993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solidFill>
                  <a:schemeClr val="bg1"/>
                </a:solidFill>
                <a:latin typeface="다음_Regular" pitchFamily="2" charset="-127"/>
                <a:ea typeface="다음_Regular" pitchFamily="2" charset="-127"/>
              </a:rPr>
              <a:t>우종하</a:t>
            </a:r>
            <a:endParaRPr lang="ko-KR" altLang="en-US" sz="2000">
              <a:solidFill>
                <a:schemeClr val="bg1"/>
              </a:solidFill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15816" y="3075806"/>
            <a:ext cx="3236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solidFill>
                  <a:schemeClr val="bg1"/>
                </a:solidFill>
                <a:latin typeface="다음_Regular" pitchFamily="2" charset="-127"/>
                <a:ea typeface="다음_Regular" pitchFamily="2" charset="-127"/>
              </a:rPr>
              <a:t>페이스북 챗봇 개발자 모임</a:t>
            </a:r>
            <a:endParaRPr lang="ko-KR" altLang="en-US" sz="2000">
              <a:solidFill>
                <a:schemeClr val="bg1"/>
              </a:solidFill>
              <a:latin typeface="다음_Regular" pitchFamily="2" charset="-127"/>
              <a:ea typeface="다음_Regular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15816" y="2139702"/>
            <a:ext cx="3216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mtClean="0">
                <a:latin typeface="다음_Regular" pitchFamily="2" charset="-127"/>
                <a:ea typeface="다음_Regular" pitchFamily="2" charset="-127"/>
              </a:rPr>
              <a:t>챗봇 빌더 </a:t>
            </a:r>
            <a:r>
              <a:rPr lang="en-US" altLang="ko-KR" sz="3200" smtClean="0">
                <a:latin typeface="다음_Regular" pitchFamily="2" charset="-127"/>
                <a:ea typeface="다음_Regular" pitchFamily="2" charset="-127"/>
              </a:rPr>
              <a:t>Top 3</a:t>
            </a:r>
            <a:endParaRPr lang="ko-KR" altLang="en-US" sz="3200">
              <a:latin typeface="다음_Regular" pitchFamily="2" charset="-127"/>
              <a:ea typeface="다음_Regular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40476" y="3910285"/>
            <a:ext cx="2871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latin typeface="다음_Regular" pitchFamily="2" charset="-127"/>
                <a:ea typeface="다음_Regular" pitchFamily="2" charset="-127"/>
              </a:rPr>
              <a:t>Watson Assistant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pic>
        <p:nvPicPr>
          <p:cNvPr id="5122" name="Picture 2" descr="C:\Temp\14983e3e24fa24adb6493c68aae6e3a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771550"/>
            <a:ext cx="5338797" cy="2730559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487745" y="4393436"/>
            <a:ext cx="2164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성능은 좋지만 유료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...</a:t>
            </a:r>
            <a:endParaRPr lang="ko-KR" altLang="en-US" sz="1600">
              <a:solidFill>
                <a:schemeClr val="bg1">
                  <a:lumMod val="50000"/>
                </a:schemeClr>
              </a:solidFill>
              <a:latin typeface="다음_Regular" pitchFamily="2" charset="-127"/>
              <a:ea typeface="다음_Regular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79912" y="3910285"/>
            <a:ext cx="1508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latin typeface="다음_Regular" pitchFamily="2" charset="-127"/>
                <a:ea typeface="다음_Regular" pitchFamily="2" charset="-127"/>
              </a:rPr>
              <a:t>Chatfuel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11760" y="4393436"/>
            <a:ext cx="4338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무료에 사용이 간단하지만 페이스북만 지원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...</a:t>
            </a:r>
            <a:endParaRPr lang="ko-KR" altLang="en-US" sz="1600">
              <a:solidFill>
                <a:schemeClr val="bg1">
                  <a:lumMod val="50000"/>
                </a:schemeClr>
              </a:solidFill>
              <a:latin typeface="다음_Regular" pitchFamily="2" charset="-127"/>
              <a:ea typeface="다음_Regular" pitchFamily="2" charset="-127"/>
            </a:endParaRPr>
          </a:p>
        </p:txBody>
      </p:sp>
      <p:pic>
        <p:nvPicPr>
          <p:cNvPr id="6146" name="Picture 2" descr="C:\Temp\106169-chatfuel-1484565940-423455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4618" y="627534"/>
            <a:ext cx="4824536" cy="30591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Temp\1_50rG5q86I99_o1vGGTy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824" y="843558"/>
            <a:ext cx="3134238" cy="108012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835696" y="2499742"/>
            <a:ext cx="5466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무료 이용 가능 </a:t>
            </a:r>
            <a:r>
              <a:rPr lang="en-US" altLang="ko-KR" sz="2400" smtClean="0">
                <a:latin typeface="다음_Regular" pitchFamily="2" charset="-127"/>
                <a:ea typeface="다음_Regular" pitchFamily="2" charset="-127"/>
              </a:rPr>
              <a:t>(</a:t>
            </a:r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분당 </a:t>
            </a:r>
            <a:r>
              <a:rPr lang="en-US" altLang="ko-KR" sz="2400" smtClean="0">
                <a:latin typeface="다음_Regular" pitchFamily="2" charset="-127"/>
                <a:ea typeface="다음_Regular" pitchFamily="2" charset="-127"/>
              </a:rPr>
              <a:t>180</a:t>
            </a:r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개</a:t>
            </a:r>
            <a:r>
              <a:rPr lang="en-US" altLang="ko-KR" sz="2400" smtClean="0">
                <a:latin typeface="다음_Regular" pitchFamily="2" charset="-127"/>
                <a:ea typeface="다음_Regular" pitchFamily="2" charset="-127"/>
              </a:rPr>
              <a:t> api </a:t>
            </a:r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요청</a:t>
            </a:r>
            <a:r>
              <a:rPr lang="en-US" altLang="ko-KR" sz="2400" smtClean="0">
                <a:latin typeface="다음_Regular" pitchFamily="2" charset="-127"/>
                <a:ea typeface="다음_Regular" pitchFamily="2" charset="-127"/>
              </a:rPr>
              <a:t>)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87824" y="3147814"/>
            <a:ext cx="3140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한글 자연어처리 지원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67744" y="3766269"/>
            <a:ext cx="4557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많이 사용하므로 자료 검색 용이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11760" y="2130991"/>
            <a:ext cx="42482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mtClean="0">
                <a:latin typeface="다음_Regular" pitchFamily="2" charset="-127"/>
                <a:ea typeface="다음_Regular" pitchFamily="2" charset="-127"/>
              </a:rPr>
              <a:t>피자 주문 챗봇 만들기</a:t>
            </a:r>
            <a:endParaRPr lang="ko-KR" altLang="en-US" sz="3200">
              <a:latin typeface="다음_Regular" pitchFamily="2" charset="-127"/>
              <a:ea typeface="다음_Regular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Temp\K-0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76820" y="627534"/>
            <a:ext cx="4371669" cy="3057735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6082040" y="650118"/>
            <a:ext cx="646214" cy="19014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267744" y="4011910"/>
            <a:ext cx="4546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latin typeface="다음_Regular" pitchFamily="2" charset="-127"/>
                <a:ea typeface="다음_Regular" pitchFamily="2" charset="-127"/>
              </a:rPr>
              <a:t>https://dialogflow.com </a:t>
            </a:r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접속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72202" y="4495061"/>
            <a:ext cx="23519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GO TO CONSOLE </a:t>
            </a:r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클릭</a:t>
            </a:r>
            <a:endParaRPr lang="ko-KR" altLang="en-US" sz="1600">
              <a:solidFill>
                <a:schemeClr val="bg1">
                  <a:lumMod val="50000"/>
                </a:schemeClr>
              </a:solidFill>
              <a:latin typeface="다음_Regular" pitchFamily="2" charset="-127"/>
              <a:ea typeface="다음_Regular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87824" y="3766269"/>
            <a:ext cx="3140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새로운 프로젝트 생성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7704" y="4249420"/>
            <a:ext cx="5330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제목을 한글로 하면 에러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 </a:t>
            </a:r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발생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. </a:t>
            </a:r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영어로 하고 나중에 수정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.</a:t>
            </a:r>
            <a:endParaRPr lang="ko-KR" altLang="en-US" sz="1600">
              <a:solidFill>
                <a:schemeClr val="bg1">
                  <a:lumMod val="50000"/>
                </a:schemeClr>
              </a:solidFill>
              <a:latin typeface="다음_Regular" pitchFamily="2" charset="-127"/>
              <a:ea typeface="다음_Regular" pitchFamily="2" charset="-127"/>
            </a:endParaRPr>
          </a:p>
        </p:txBody>
      </p:sp>
      <p:pic>
        <p:nvPicPr>
          <p:cNvPr id="9218" name="Picture 2" descr="C:\Temp\K-00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2564" y="643351"/>
            <a:ext cx="6696744" cy="279249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5497" y="2130991"/>
            <a:ext cx="3180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mtClean="0">
                <a:latin typeface="다음_Regular" pitchFamily="2" charset="-127"/>
                <a:ea typeface="다음_Regular" pitchFamily="2" charset="-127"/>
              </a:rPr>
              <a:t>메뉴를 살펴보면</a:t>
            </a:r>
            <a:endParaRPr lang="ko-KR" altLang="en-US" sz="3200">
              <a:latin typeface="다음_Regular" pitchFamily="2" charset="-127"/>
              <a:ea typeface="다음_Regular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35746" y="3982293"/>
            <a:ext cx="1284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latin typeface="다음_Regular" pitchFamily="2" charset="-127"/>
                <a:ea typeface="다음_Regular" pitchFamily="2" charset="-127"/>
              </a:rPr>
              <a:t>Intents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15970" y="4465444"/>
            <a:ext cx="24801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문장의 의도 및 대답 처리</a:t>
            </a:r>
            <a:endParaRPr lang="ko-KR" altLang="en-US" sz="1600">
              <a:solidFill>
                <a:schemeClr val="bg1">
                  <a:lumMod val="50000"/>
                </a:schemeClr>
              </a:solidFill>
              <a:latin typeface="다음_Regular" pitchFamily="2" charset="-127"/>
              <a:ea typeface="다음_Regular" pitchFamily="2" charset="-127"/>
            </a:endParaRPr>
          </a:p>
        </p:txBody>
      </p:sp>
      <p:pic>
        <p:nvPicPr>
          <p:cNvPr id="10242" name="Picture 2" descr="C:\Temp\K-0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555526"/>
            <a:ext cx="5904656" cy="31474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C:\Temp\K-00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555526"/>
            <a:ext cx="5904656" cy="3147471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882810" y="3982293"/>
            <a:ext cx="1358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latin typeface="다음_Regular" pitchFamily="2" charset="-127"/>
                <a:ea typeface="다음_Regular" pitchFamily="2" charset="-127"/>
              </a:rPr>
              <a:t>Entities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50374" y="4465444"/>
            <a:ext cx="2829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문장안에 들어있는 개체 정보</a:t>
            </a:r>
            <a:endParaRPr lang="ko-KR" altLang="en-US" sz="1600">
              <a:solidFill>
                <a:schemeClr val="bg1">
                  <a:lumMod val="50000"/>
                </a:schemeClr>
              </a:solidFill>
              <a:latin typeface="다음_Regular" pitchFamily="2" charset="-127"/>
              <a:ea typeface="다음_Regular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64187" y="2130991"/>
            <a:ext cx="23599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mtClean="0">
                <a:latin typeface="다음_Regular" pitchFamily="2" charset="-127"/>
                <a:ea typeface="다음_Regular" pitchFamily="2" charset="-127"/>
              </a:rPr>
              <a:t>발표자 소개</a:t>
            </a:r>
            <a:endParaRPr lang="ko-KR" altLang="en-US" sz="3200">
              <a:latin typeface="다음_Regular" pitchFamily="2" charset="-127"/>
              <a:ea typeface="다음_Regular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C:\Temp\K-00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555526"/>
            <a:ext cx="5911771" cy="315126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059832" y="3982293"/>
            <a:ext cx="2946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latin typeface="다음_Regular" pitchFamily="2" charset="-127"/>
                <a:ea typeface="다음_Regular" pitchFamily="2" charset="-127"/>
              </a:rPr>
              <a:t>Knowledge Bases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1720" y="4465444"/>
            <a:ext cx="50032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웹페이지나 문서에서 정보를 찾아 대답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. </a:t>
            </a:r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현재 영어만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.</a:t>
            </a:r>
            <a:endParaRPr lang="ko-KR" altLang="en-US" sz="1600">
              <a:solidFill>
                <a:schemeClr val="bg1">
                  <a:lumMod val="50000"/>
                </a:schemeClr>
              </a:solidFill>
              <a:latin typeface="다음_Regular" pitchFamily="2" charset="-127"/>
              <a:ea typeface="다음_Regular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Temp\K-00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555526"/>
            <a:ext cx="5927807" cy="3159812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651506" y="3982293"/>
            <a:ext cx="1856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latin typeface="다음_Regular" pitchFamily="2" charset="-127"/>
                <a:ea typeface="다음_Regular" pitchFamily="2" charset="-127"/>
              </a:rPr>
              <a:t>Fulfillment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23623" y="4465444"/>
            <a:ext cx="4236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외부 서버와 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Restful API</a:t>
            </a:r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로 정보를 주고받음</a:t>
            </a:r>
            <a:endParaRPr lang="ko-KR" altLang="en-US" sz="1600">
              <a:solidFill>
                <a:schemeClr val="bg1">
                  <a:lumMod val="50000"/>
                </a:schemeClr>
              </a:solidFill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22125" y="1732366"/>
            <a:ext cx="340030" cy="902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Temp\K-00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555526"/>
            <a:ext cx="5943828" cy="3168352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509865" y="3982293"/>
            <a:ext cx="2070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latin typeface="다음_Regular" pitchFamily="2" charset="-127"/>
                <a:ea typeface="다음_Regular" pitchFamily="2" charset="-127"/>
              </a:rPr>
              <a:t>Integrations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23728" y="4465444"/>
            <a:ext cx="48718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메신저나 웹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, </a:t>
            </a:r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음성비서와 연동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. </a:t>
            </a:r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카카오톡 지원 안함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.</a:t>
            </a:r>
            <a:endParaRPr lang="ko-KR" altLang="en-US" sz="1600">
              <a:solidFill>
                <a:schemeClr val="bg1">
                  <a:lumMod val="50000"/>
                </a:schemeClr>
              </a:solidFill>
              <a:latin typeface="다음_Regular" pitchFamily="2" charset="-127"/>
              <a:ea typeface="다음_Regular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66995" y="2130991"/>
            <a:ext cx="3017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mtClean="0">
                <a:latin typeface="다음_Regular" pitchFamily="2" charset="-127"/>
                <a:ea typeface="다음_Regular" pitchFamily="2" charset="-127"/>
              </a:rPr>
              <a:t>맨 먼저 할 일은</a:t>
            </a:r>
            <a:endParaRPr lang="ko-KR" altLang="en-US" sz="3200">
              <a:latin typeface="다음_Regular" pitchFamily="2" charset="-127"/>
              <a:ea typeface="다음_Regular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5896" y="3766269"/>
            <a:ext cx="1816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엔터티 추가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72022" y="4249420"/>
            <a:ext cx="37721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같은 항목에 동의어를 여러개 입력 가능</a:t>
            </a:r>
            <a:endParaRPr lang="ko-KR" altLang="en-US" sz="1600">
              <a:solidFill>
                <a:schemeClr val="bg1">
                  <a:lumMod val="50000"/>
                </a:schemeClr>
              </a:solidFill>
              <a:latin typeface="다음_Regular" pitchFamily="2" charset="-127"/>
              <a:ea typeface="다음_Regular" pitchFamily="2" charset="-127"/>
            </a:endParaRPr>
          </a:p>
        </p:txBody>
      </p:sp>
      <p:pic>
        <p:nvPicPr>
          <p:cNvPr id="1026" name="Picture 2" descr="C:\Temp\K-00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843558"/>
            <a:ext cx="6480720" cy="266604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64846" y="2130991"/>
            <a:ext cx="4802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mtClean="0">
                <a:latin typeface="다음_Regular" pitchFamily="2" charset="-127"/>
                <a:ea typeface="다음_Regular" pitchFamily="2" charset="-127"/>
              </a:rPr>
              <a:t>가장 중요한 인텐트 설정</a:t>
            </a:r>
            <a:r>
              <a:rPr lang="en-US" altLang="ko-KR" sz="3200" smtClean="0">
                <a:latin typeface="다음_Regular" pitchFamily="2" charset="-127"/>
                <a:ea typeface="다음_Regular" pitchFamily="2" charset="-127"/>
              </a:rPr>
              <a:t>!</a:t>
            </a:r>
            <a:endParaRPr lang="ko-KR" altLang="en-US" sz="3200">
              <a:latin typeface="다음_Regular" pitchFamily="2" charset="-127"/>
              <a:ea typeface="다음_Regular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75856" y="3766269"/>
            <a:ext cx="2525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기본 인텐트 두개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4" y="4249420"/>
            <a:ext cx="59889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Fallback</a:t>
            </a:r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은 일치하는 의도가 없을때 실행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. Welcome</a:t>
            </a:r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은 인사말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.</a:t>
            </a:r>
            <a:endParaRPr lang="ko-KR" altLang="en-US" sz="1600">
              <a:solidFill>
                <a:schemeClr val="bg1">
                  <a:lumMod val="50000"/>
                </a:schemeClr>
              </a:solidFill>
              <a:latin typeface="다음_Regular" pitchFamily="2" charset="-127"/>
              <a:ea typeface="다음_Regular" pitchFamily="2" charset="-127"/>
            </a:endParaRPr>
          </a:p>
        </p:txBody>
      </p:sp>
      <p:pic>
        <p:nvPicPr>
          <p:cNvPr id="2050" name="Picture 2" descr="C:\Temp\K-0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4538" y="1074695"/>
            <a:ext cx="6264696" cy="2577175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1763688" y="2211710"/>
            <a:ext cx="1146328" cy="45734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22598" y="3939902"/>
            <a:ext cx="3233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피자 정보 인텐트 추가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98797" y="4423053"/>
            <a:ext cx="3917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Training phrases</a:t>
            </a:r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에 예시 문장들을 입력</a:t>
            </a:r>
            <a:endParaRPr lang="ko-KR" altLang="en-US" sz="1600">
              <a:solidFill>
                <a:schemeClr val="bg1">
                  <a:lumMod val="50000"/>
                </a:schemeClr>
              </a:solidFill>
              <a:latin typeface="다음_Regular" pitchFamily="2" charset="-127"/>
              <a:ea typeface="다음_Regular" pitchFamily="2" charset="-127"/>
            </a:endParaRPr>
          </a:p>
        </p:txBody>
      </p:sp>
      <p:pic>
        <p:nvPicPr>
          <p:cNvPr id="3074" name="Picture 2" descr="C:\Temp\K-00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10602" y="555526"/>
            <a:ext cx="5112568" cy="31219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99792" y="3795886"/>
            <a:ext cx="3726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latin typeface="다음_Regular" pitchFamily="2" charset="-127"/>
                <a:ea typeface="다음_Regular" pitchFamily="2" charset="-127"/>
              </a:rPr>
              <a:t>Action and parameters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63688" y="4279037"/>
            <a:ext cx="55901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이름에 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‘pizza_info’ </a:t>
            </a:r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입력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. </a:t>
            </a:r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예문에서 자동으로 엔터티 인식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.</a:t>
            </a:r>
            <a:endParaRPr lang="ko-KR" altLang="en-US" sz="1600">
              <a:solidFill>
                <a:schemeClr val="bg1">
                  <a:lumMod val="50000"/>
                </a:schemeClr>
              </a:solidFill>
              <a:latin typeface="다음_Regular" pitchFamily="2" charset="-127"/>
              <a:ea typeface="다음_Regular" pitchFamily="2" charset="-127"/>
            </a:endParaRPr>
          </a:p>
        </p:txBody>
      </p:sp>
      <p:pic>
        <p:nvPicPr>
          <p:cNvPr id="4098" name="Picture 2" descr="C:\Temp\K-0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2530" y="699542"/>
            <a:ext cx="6412211" cy="2880320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1691680" y="1726188"/>
            <a:ext cx="705531" cy="288032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411760" y="2565572"/>
            <a:ext cx="2880320" cy="288032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75856" y="3795886"/>
            <a:ext cx="2520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latin typeface="다음_Regular" pitchFamily="2" charset="-127"/>
                <a:ea typeface="다음_Regular" pitchFamily="2" charset="-127"/>
              </a:rPr>
              <a:t>REQUIRED </a:t>
            </a:r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체크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19672" y="4279037"/>
            <a:ext cx="5875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슬롯 채우기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. </a:t>
            </a:r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문장에 엔터티가 없다면 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PROMPTS </a:t>
            </a:r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내용을 질문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.</a:t>
            </a:r>
            <a:endParaRPr lang="ko-KR" altLang="en-US" sz="1600">
              <a:solidFill>
                <a:schemeClr val="bg1">
                  <a:lumMod val="50000"/>
                </a:schemeClr>
              </a:solidFill>
              <a:latin typeface="다음_Regular" pitchFamily="2" charset="-127"/>
              <a:ea typeface="다음_Regular" pitchFamily="2" charset="-127"/>
            </a:endParaRPr>
          </a:p>
        </p:txBody>
      </p:sp>
      <p:pic>
        <p:nvPicPr>
          <p:cNvPr id="4098" name="Picture 2" descr="C:\Temp\K-0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2530" y="699542"/>
            <a:ext cx="6412211" cy="2880320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/>
        </p:nvSpPr>
        <p:spPr>
          <a:xfrm>
            <a:off x="1726620" y="2547038"/>
            <a:ext cx="288032" cy="288032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67744" y="4198317"/>
            <a:ext cx="4557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페이스북 챗봇 개발자 모임 운영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pic>
        <p:nvPicPr>
          <p:cNvPr id="1026" name="Picture 2" descr="C:\Temp\K-00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699542"/>
            <a:ext cx="5270899" cy="30984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07904" y="3939902"/>
            <a:ext cx="1709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latin typeface="다음_Regular" pitchFamily="2" charset="-127"/>
                <a:ea typeface="다음_Regular" pitchFamily="2" charset="-127"/>
              </a:rPr>
              <a:t>PROMPTS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16059" y="4423053"/>
            <a:ext cx="3312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필요한 엔터티를 입력하도록 질문</a:t>
            </a:r>
            <a:endParaRPr lang="ko-KR" altLang="en-US" sz="1600">
              <a:solidFill>
                <a:schemeClr val="bg1">
                  <a:lumMod val="50000"/>
                </a:schemeClr>
              </a:solidFill>
              <a:latin typeface="다음_Regular" pitchFamily="2" charset="-127"/>
              <a:ea typeface="다음_Regular" pitchFamily="2" charset="-127"/>
            </a:endParaRPr>
          </a:p>
        </p:txBody>
      </p:sp>
      <p:pic>
        <p:nvPicPr>
          <p:cNvPr id="5122" name="Picture 2" descr="C:\Temp\K-00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43420" y="730613"/>
            <a:ext cx="4055032" cy="292125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75856" y="3795886"/>
            <a:ext cx="2542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latin typeface="다음_Regular" pitchFamily="2" charset="-127"/>
                <a:ea typeface="다음_Regular" pitchFamily="2" charset="-127"/>
              </a:rPr>
              <a:t>Responses</a:t>
            </a:r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 설정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1720" y="4279037"/>
            <a:ext cx="50225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파라미터에서 정의된 엔터티 변수 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$pizza_type </a:t>
            </a:r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사용</a:t>
            </a:r>
            <a:endParaRPr lang="ko-KR" altLang="en-US" sz="1600">
              <a:solidFill>
                <a:schemeClr val="bg1">
                  <a:lumMod val="50000"/>
                </a:schemeClr>
              </a:solidFill>
              <a:latin typeface="다음_Regular" pitchFamily="2" charset="-127"/>
              <a:ea typeface="다음_Regular" pitchFamily="2" charset="-127"/>
            </a:endParaRPr>
          </a:p>
        </p:txBody>
      </p:sp>
      <p:pic>
        <p:nvPicPr>
          <p:cNvPr id="6146" name="Picture 2" descr="C:\Temp\K-0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6586" y="812687"/>
            <a:ext cx="5400600" cy="269516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Temp\K-00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454756"/>
            <a:ext cx="2232248" cy="4382024"/>
          </a:xfrm>
          <a:prstGeom prst="rect">
            <a:avLst/>
          </a:prstGeom>
          <a:noFill/>
        </p:spPr>
      </p:pic>
      <p:pic>
        <p:nvPicPr>
          <p:cNvPr id="7171" name="Picture 3" descr="C:\Temp\K-0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454756"/>
            <a:ext cx="2232248" cy="43820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19672" y="2130991"/>
            <a:ext cx="58897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mtClean="0">
                <a:latin typeface="다음_Regular" pitchFamily="2" charset="-127"/>
                <a:ea typeface="다음_Regular" pitchFamily="2" charset="-127"/>
              </a:rPr>
              <a:t>여기까지가 가장 기본적인 기능</a:t>
            </a:r>
            <a:endParaRPr lang="ko-KR" altLang="en-US" sz="3200">
              <a:latin typeface="다음_Regular" pitchFamily="2" charset="-127"/>
              <a:ea typeface="다음_Regular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87624" y="3795886"/>
            <a:ext cx="6728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파라미터에 따라 다른 대답을 보여줄 수 없을까</a:t>
            </a:r>
            <a:r>
              <a:rPr lang="en-US" altLang="ko-KR" sz="2400" smtClean="0">
                <a:latin typeface="다음_Regular" pitchFamily="2" charset="-127"/>
                <a:ea typeface="다음_Regular" pitchFamily="2" charset="-127"/>
              </a:rPr>
              <a:t>?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31640" y="4279037"/>
            <a:ext cx="6452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불고기피자 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-&gt; </a:t>
            </a:r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불고기피자 소개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, </a:t>
            </a:r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포테이토피자 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-&gt; </a:t>
            </a:r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포테이토피자 소개</a:t>
            </a:r>
            <a:endParaRPr lang="ko-KR" altLang="en-US" sz="1600">
              <a:solidFill>
                <a:schemeClr val="bg1">
                  <a:lumMod val="50000"/>
                </a:schemeClr>
              </a:solidFill>
              <a:latin typeface="다음_Regular" pitchFamily="2" charset="-127"/>
              <a:ea typeface="다음_Regular" pitchFamily="2" charset="-127"/>
            </a:endParaRPr>
          </a:p>
        </p:txBody>
      </p:sp>
      <p:pic>
        <p:nvPicPr>
          <p:cNvPr id="6146" name="Picture 2" descr="C:\Temp\K-0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6586" y="812687"/>
            <a:ext cx="5400600" cy="269516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95736" y="2130991"/>
            <a:ext cx="47131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mtClean="0">
                <a:latin typeface="다음_Regular" pitchFamily="2" charset="-127"/>
                <a:ea typeface="다음_Regular" pitchFamily="2" charset="-127"/>
              </a:rPr>
              <a:t>Fulfillment</a:t>
            </a:r>
            <a:r>
              <a:rPr lang="ko-KR" altLang="en-US" sz="3200" smtClean="0">
                <a:latin typeface="다음_Regular" pitchFamily="2" charset="-127"/>
                <a:ea typeface="다음_Regular" pitchFamily="2" charset="-127"/>
              </a:rPr>
              <a:t>로 기능 확장</a:t>
            </a:r>
            <a:endParaRPr lang="ko-KR" altLang="en-US" sz="3200">
              <a:latin typeface="다음_Regular" pitchFamily="2" charset="-127"/>
              <a:ea typeface="다음_Regular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19672" y="3766269"/>
            <a:ext cx="5878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latin typeface="다음_Regular" pitchFamily="2" charset="-127"/>
                <a:ea typeface="다음_Regular" pitchFamily="2" charset="-127"/>
              </a:rPr>
              <a:t>pizza_info </a:t>
            </a:r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인텐트에서 </a:t>
            </a:r>
            <a:r>
              <a:rPr lang="en-US" altLang="ko-KR" sz="2400" smtClean="0">
                <a:latin typeface="다음_Regular" pitchFamily="2" charset="-127"/>
                <a:ea typeface="다음_Regular" pitchFamily="2" charset="-127"/>
              </a:rPr>
              <a:t>Fulfillment </a:t>
            </a:r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체크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39952" y="1732366"/>
            <a:ext cx="222202" cy="778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 descr="C:\Temp\K-00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186167"/>
            <a:ext cx="7200800" cy="2033655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1265938" y="2349420"/>
            <a:ext cx="411512" cy="299187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Temp\K-00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555526"/>
            <a:ext cx="5927807" cy="3159812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651506" y="3982293"/>
            <a:ext cx="1856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latin typeface="다음_Regular" pitchFamily="2" charset="-127"/>
                <a:ea typeface="다음_Regular" pitchFamily="2" charset="-127"/>
              </a:rPr>
              <a:t>Fulfillment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7744" y="4465444"/>
            <a:ext cx="4598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Webhook</a:t>
            </a:r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과 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Inline Editor </a:t>
            </a:r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중 하나만 선택 가능</a:t>
            </a:r>
            <a:endParaRPr lang="ko-KR" altLang="en-US" sz="1600">
              <a:solidFill>
                <a:schemeClr val="bg1">
                  <a:lumMod val="50000"/>
                </a:schemeClr>
              </a:solidFill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39952" y="1732366"/>
            <a:ext cx="222202" cy="778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022125" y="1732366"/>
            <a:ext cx="340030" cy="902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50606" y="3939902"/>
            <a:ext cx="2789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latin typeface="다음_Regular" pitchFamily="2" charset="-127"/>
                <a:ea typeface="다음_Regular" pitchFamily="2" charset="-127"/>
              </a:rPr>
              <a:t>Inline Editor </a:t>
            </a:r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사용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2079" y="4423053"/>
            <a:ext cx="72603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파이어베이스의 클라우드 함수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. </a:t>
            </a:r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자바스크립트로 홈페이지에서 직접 코드 작성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.</a:t>
            </a:r>
            <a:endParaRPr lang="ko-KR" altLang="en-US" sz="1600">
              <a:solidFill>
                <a:schemeClr val="bg1">
                  <a:lumMod val="50000"/>
                </a:schemeClr>
              </a:solidFill>
              <a:latin typeface="다음_Regular" pitchFamily="2" charset="-127"/>
              <a:ea typeface="다음_Regular" pitchFamily="2" charset="-127"/>
            </a:endParaRPr>
          </a:p>
        </p:txBody>
      </p:sp>
      <p:pic>
        <p:nvPicPr>
          <p:cNvPr id="1026" name="Picture 2" descr="C:\Temp\K-00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05997" y="483518"/>
            <a:ext cx="3910219" cy="3172652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5855788" y="909388"/>
            <a:ext cx="648072" cy="216024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79912" y="3795886"/>
            <a:ext cx="1508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함수 구조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91680" y="4279037"/>
            <a:ext cx="57259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agent</a:t>
            </a:r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로 웹훅 메시지 처리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. parameter</a:t>
            </a:r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로 엔터티 정보 얻음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.</a:t>
            </a:r>
            <a:endParaRPr lang="ko-KR" altLang="en-US" sz="1600">
              <a:solidFill>
                <a:schemeClr val="bg1">
                  <a:lumMod val="50000"/>
                </a:schemeClr>
              </a:solidFill>
              <a:latin typeface="다음_Regular" pitchFamily="2" charset="-127"/>
              <a:ea typeface="다음_Regular" pitchFamily="2" charset="-127"/>
            </a:endParaRPr>
          </a:p>
        </p:txBody>
      </p:sp>
      <p:pic>
        <p:nvPicPr>
          <p:cNvPr id="2050" name="Picture 2" descr="C:\Temp\K-0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7500" y="1059582"/>
            <a:ext cx="6833588" cy="2160240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1603266" y="2533873"/>
            <a:ext cx="4008831" cy="345252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75856" y="4270325"/>
            <a:ext cx="2525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가상톡 챗봇 개발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pic>
        <p:nvPicPr>
          <p:cNvPr id="2051" name="Picture 3" descr="E:\Data\MyProject\Pocket Friend\Image\아이콘 및 프로필\_가상톡\VirtualTalkKT0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699543"/>
            <a:ext cx="1800200" cy="3195356"/>
          </a:xfrm>
          <a:prstGeom prst="rect">
            <a:avLst/>
          </a:prstGeom>
          <a:noFill/>
        </p:spPr>
      </p:pic>
      <p:pic>
        <p:nvPicPr>
          <p:cNvPr id="2052" name="Picture 4" descr="E:\Data\MyProject\Pocket Friend\Image\아이콘 및 프로필\_가상톡\VirtualTalkFB0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699542"/>
            <a:ext cx="1800200" cy="319535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99792" y="3795886"/>
            <a:ext cx="3726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latin typeface="다음_Regular" pitchFamily="2" charset="-127"/>
                <a:ea typeface="다음_Regular" pitchFamily="2" charset="-127"/>
              </a:rPr>
              <a:t>Action and parameters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11760" y="4279037"/>
            <a:ext cx="45544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액션과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 </a:t>
            </a:r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파라미터의 정보를 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Inline editor</a:t>
            </a:r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에 보냄</a:t>
            </a:r>
            <a:endParaRPr lang="ko-KR" altLang="en-US" sz="1600">
              <a:solidFill>
                <a:schemeClr val="bg1">
                  <a:lumMod val="50000"/>
                </a:schemeClr>
              </a:solidFill>
              <a:latin typeface="다음_Regular" pitchFamily="2" charset="-127"/>
              <a:ea typeface="다음_Regular" pitchFamily="2" charset="-127"/>
            </a:endParaRPr>
          </a:p>
        </p:txBody>
      </p:sp>
      <p:pic>
        <p:nvPicPr>
          <p:cNvPr id="4098" name="Picture 2" descr="C:\Temp\K-0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2530" y="699542"/>
            <a:ext cx="6412211" cy="2880320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2411760" y="2565572"/>
            <a:ext cx="2880320" cy="288032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691680" y="724254"/>
            <a:ext cx="936104" cy="288032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01927" y="3939902"/>
            <a:ext cx="3498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latin typeface="다음_Regular" pitchFamily="2" charset="-127"/>
                <a:ea typeface="다음_Regular" pitchFamily="2" charset="-127"/>
              </a:rPr>
              <a:t>pizza_info </a:t>
            </a:r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인텐트 추가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4153" y="4423053"/>
            <a:ext cx="7178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intentMap</a:t>
            </a:r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에 함수 이름 설정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. parameter</a:t>
            </a:r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의 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pizza_type</a:t>
            </a:r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에 따라 대답 설정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.</a:t>
            </a:r>
            <a:endParaRPr lang="ko-KR" altLang="en-US" sz="1600">
              <a:solidFill>
                <a:schemeClr val="bg1">
                  <a:lumMod val="50000"/>
                </a:schemeClr>
              </a:solidFill>
              <a:latin typeface="다음_Regular" pitchFamily="2" charset="-127"/>
              <a:ea typeface="다음_Regular" pitchFamily="2" charset="-127"/>
            </a:endParaRPr>
          </a:p>
        </p:txBody>
      </p:sp>
      <p:pic>
        <p:nvPicPr>
          <p:cNvPr id="3074" name="Picture 2" descr="C:\Temp\K-00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555526"/>
            <a:ext cx="5040560" cy="3111998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2771800" y="3298008"/>
            <a:ext cx="2146189" cy="155705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753266" y="536992"/>
            <a:ext cx="3168352" cy="2232248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Temp\K-00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86666" y="430044"/>
            <a:ext cx="3954593" cy="324036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835696" y="3939902"/>
            <a:ext cx="5402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latin typeface="다음_Regular" pitchFamily="2" charset="-127"/>
                <a:ea typeface="다음_Regular" pitchFamily="2" charset="-127"/>
              </a:rPr>
              <a:t>DEPLOY</a:t>
            </a:r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로 파이어베이스 서버에 전송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03648" y="4423053"/>
            <a:ext cx="6276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View execution logs in the Firebase console</a:t>
            </a:r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에서 디버그 가능</a:t>
            </a:r>
            <a:endParaRPr lang="ko-KR" altLang="en-US" sz="1600">
              <a:solidFill>
                <a:schemeClr val="bg1">
                  <a:lumMod val="50000"/>
                </a:schemeClr>
              </a:solidFill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911390" y="3399226"/>
            <a:ext cx="619155" cy="283088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555776" y="3435846"/>
            <a:ext cx="1440160" cy="216024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Temp\K-0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6934" y="445952"/>
            <a:ext cx="2199042" cy="4392488"/>
          </a:xfrm>
          <a:prstGeom prst="rect">
            <a:avLst/>
          </a:prstGeom>
          <a:noFill/>
        </p:spPr>
      </p:pic>
      <p:pic>
        <p:nvPicPr>
          <p:cNvPr id="4099" name="Picture 3" descr="C:\Temp\K-00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445952"/>
            <a:ext cx="2232248" cy="44588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87824" y="3939902"/>
            <a:ext cx="3097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latin typeface="다음_Regular" pitchFamily="2" charset="-127"/>
                <a:ea typeface="다음_Regular" pitchFamily="2" charset="-127"/>
              </a:rPr>
              <a:t>Inline Editor</a:t>
            </a:r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의 한계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27784" y="4423053"/>
            <a:ext cx="3869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확장성 떨어짐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. index </a:t>
            </a:r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파일 하나로 작업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.</a:t>
            </a:r>
            <a:endParaRPr lang="ko-KR" altLang="en-US" sz="1600">
              <a:solidFill>
                <a:schemeClr val="bg1">
                  <a:lumMod val="50000"/>
                </a:schemeClr>
              </a:solidFill>
              <a:latin typeface="다음_Regular" pitchFamily="2" charset="-127"/>
              <a:ea typeface="다음_Regular" pitchFamily="2" charset="-127"/>
            </a:endParaRPr>
          </a:p>
        </p:txBody>
      </p:sp>
      <p:pic>
        <p:nvPicPr>
          <p:cNvPr id="1026" name="Picture 2" descr="C:\Temp\K-00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05997" y="483518"/>
            <a:ext cx="3910219" cy="31726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02888" y="2130991"/>
            <a:ext cx="4501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mtClean="0">
                <a:latin typeface="다음_Regular" pitchFamily="2" charset="-127"/>
                <a:ea typeface="다음_Regular" pitchFamily="2" charset="-127"/>
              </a:rPr>
              <a:t>Webhook</a:t>
            </a:r>
            <a:r>
              <a:rPr lang="ko-KR" altLang="en-US" sz="3200" smtClean="0">
                <a:latin typeface="다음_Regular" pitchFamily="2" charset="-127"/>
                <a:ea typeface="다음_Regular" pitchFamily="2" charset="-127"/>
              </a:rPr>
              <a:t>을 사용하자</a:t>
            </a:r>
            <a:r>
              <a:rPr lang="en-US" altLang="ko-KR" sz="3200" smtClean="0">
                <a:latin typeface="다음_Regular" pitchFamily="2" charset="-127"/>
                <a:ea typeface="다음_Regular" pitchFamily="2" charset="-127"/>
              </a:rPr>
              <a:t>!</a:t>
            </a:r>
            <a:endParaRPr lang="ko-KR" altLang="en-US" sz="3200">
              <a:latin typeface="다음_Regular" pitchFamily="2" charset="-127"/>
              <a:ea typeface="다음_Regular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59553" y="4011910"/>
            <a:ext cx="6968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웹</a:t>
            </a:r>
            <a:r>
              <a:rPr lang="en-US" altLang="ko-KR" sz="2400" smtClean="0">
                <a:latin typeface="다음_Regular" pitchFamily="2" charset="-127"/>
                <a:ea typeface="다음_Regular" pitchFamily="2" charset="-127"/>
              </a:rPr>
              <a:t>(</a:t>
            </a:r>
            <a:r>
              <a:rPr lang="en-US" altLang="ko-KR" sz="2400" smtClean="0">
                <a:solidFill>
                  <a:srgbClr val="028EFF"/>
                </a:solidFill>
                <a:latin typeface="다음_Regular" pitchFamily="2" charset="-127"/>
                <a:ea typeface="다음_Regular" pitchFamily="2" charset="-127"/>
              </a:rPr>
              <a:t>Web</a:t>
            </a:r>
            <a:r>
              <a:rPr lang="en-US" altLang="ko-KR" sz="2400" smtClean="0">
                <a:latin typeface="다음_Regular" pitchFamily="2" charset="-127"/>
                <a:ea typeface="다음_Regular" pitchFamily="2" charset="-127"/>
              </a:rPr>
              <a:t>)</a:t>
            </a:r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에서 내 서버의 </a:t>
            </a:r>
            <a:r>
              <a:rPr lang="en-US" altLang="ko-KR" sz="2400" smtClean="0">
                <a:latin typeface="다음_Regular" pitchFamily="2" charset="-127"/>
                <a:ea typeface="다음_Regular" pitchFamily="2" charset="-127"/>
              </a:rPr>
              <a:t>URL</a:t>
            </a:r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을 걸어</a:t>
            </a:r>
            <a:r>
              <a:rPr lang="en-US" altLang="ko-KR" sz="2400" smtClean="0">
                <a:latin typeface="다음_Regular" pitchFamily="2" charset="-127"/>
                <a:ea typeface="다음_Regular" pitchFamily="2" charset="-127"/>
              </a:rPr>
              <a:t>(</a:t>
            </a:r>
            <a:r>
              <a:rPr lang="en-US" altLang="ko-KR" sz="2400" smtClean="0">
                <a:solidFill>
                  <a:srgbClr val="028EFF"/>
                </a:solidFill>
                <a:latin typeface="다음_Regular" pitchFamily="2" charset="-127"/>
                <a:ea typeface="다음_Regular" pitchFamily="2" charset="-127"/>
              </a:rPr>
              <a:t>Hook</a:t>
            </a:r>
            <a:r>
              <a:rPr lang="en-US" altLang="ko-KR" sz="2400" smtClean="0">
                <a:latin typeface="다음_Regular" pitchFamily="2" charset="-127"/>
                <a:ea typeface="다음_Regular" pitchFamily="2" charset="-127"/>
              </a:rPr>
              <a:t>)</a:t>
            </a:r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놓음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pic>
        <p:nvPicPr>
          <p:cNvPr id="1026" name="Picture 2" descr="C:\Temp\1__FFkggB4Hg_zqJE3bx1wuQ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38699" y="819076"/>
            <a:ext cx="3461493" cy="276078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54514" y="3910285"/>
            <a:ext cx="6801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서버에서 특정 작업을 외부에 </a:t>
            </a:r>
            <a:r>
              <a:rPr lang="en-US" altLang="ko-KR" sz="2400" smtClean="0">
                <a:latin typeface="다음_Regular" pitchFamily="2" charset="-127"/>
                <a:ea typeface="다음_Regular" pitchFamily="2" charset="-127"/>
              </a:rPr>
              <a:t>HTTP</a:t>
            </a:r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로 알리는 것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pic>
        <p:nvPicPr>
          <p:cNvPr id="7173" name="Picture 5" descr="C:\Temp\4-client-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9082" y="1196082"/>
            <a:ext cx="6544168" cy="21677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67744" y="2130991"/>
            <a:ext cx="46039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mtClean="0">
                <a:latin typeface="다음_Regular" pitchFamily="2" charset="-127"/>
                <a:ea typeface="다음_Regular" pitchFamily="2" charset="-127"/>
              </a:rPr>
              <a:t>Webhook </a:t>
            </a:r>
            <a:r>
              <a:rPr lang="ko-KR" altLang="en-US" sz="3200" smtClean="0">
                <a:latin typeface="다음_Regular" pitchFamily="2" charset="-127"/>
                <a:ea typeface="다음_Regular" pitchFamily="2" charset="-127"/>
              </a:rPr>
              <a:t>웹서버 구축</a:t>
            </a:r>
            <a:endParaRPr lang="ko-KR" altLang="en-US" sz="3200">
              <a:latin typeface="다음_Regular" pitchFamily="2" charset="-127"/>
              <a:ea typeface="다음_Regular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63888" y="3838277"/>
            <a:ext cx="1992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파이썬 </a:t>
            </a:r>
            <a:r>
              <a:rPr lang="en-US" altLang="ko-KR" sz="2400" smtClean="0">
                <a:latin typeface="다음_Regular" pitchFamily="2" charset="-127"/>
                <a:ea typeface="다음_Regular" pitchFamily="2" charset="-127"/>
              </a:rPr>
              <a:t>Flask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15816" y="4321428"/>
            <a:ext cx="3239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이게 끝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. </a:t>
            </a:r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단순하지만 강력한 기능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.</a:t>
            </a:r>
            <a:endParaRPr lang="ko-KR" altLang="en-US" sz="1600">
              <a:solidFill>
                <a:schemeClr val="bg1">
                  <a:lumMod val="50000"/>
                </a:schemeClr>
              </a:solidFill>
              <a:latin typeface="다음_Regular" pitchFamily="2" charset="-127"/>
              <a:ea typeface="다음_Regular" pitchFamily="2" charset="-127"/>
            </a:endParaRPr>
          </a:p>
        </p:txBody>
      </p:sp>
      <p:pic>
        <p:nvPicPr>
          <p:cNvPr id="8194" name="Picture 2" descr="C:\Temp\K-0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2108" y="843558"/>
            <a:ext cx="4433815" cy="26642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24074" y="2130991"/>
            <a:ext cx="3304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mtClean="0">
                <a:latin typeface="다음_Regular" pitchFamily="2" charset="-127"/>
                <a:ea typeface="다음_Regular" pitchFamily="2" charset="-127"/>
              </a:rPr>
              <a:t>오늘 발표할 내용</a:t>
            </a:r>
            <a:endParaRPr lang="ko-KR" altLang="en-US" sz="3200">
              <a:latin typeface="다음_Regular" pitchFamily="2" charset="-127"/>
              <a:ea typeface="다음_Regular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99792" y="3795886"/>
            <a:ext cx="3726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latin typeface="다음_Regular" pitchFamily="2" charset="-127"/>
                <a:ea typeface="다음_Regular" pitchFamily="2" charset="-127"/>
              </a:rPr>
              <a:t>Action and parameters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11760" y="4279037"/>
            <a:ext cx="4300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액션과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 </a:t>
            </a:r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파라미터의 정보를 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Webhook</a:t>
            </a:r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에 보냄</a:t>
            </a:r>
            <a:endParaRPr lang="ko-KR" altLang="en-US" sz="1600">
              <a:solidFill>
                <a:schemeClr val="bg1">
                  <a:lumMod val="50000"/>
                </a:schemeClr>
              </a:solidFill>
              <a:latin typeface="다음_Regular" pitchFamily="2" charset="-127"/>
              <a:ea typeface="다음_Regular" pitchFamily="2" charset="-127"/>
            </a:endParaRPr>
          </a:p>
        </p:txBody>
      </p:sp>
      <p:pic>
        <p:nvPicPr>
          <p:cNvPr id="4098" name="Picture 2" descr="C:\Temp\K-0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2530" y="699542"/>
            <a:ext cx="6412211" cy="2880320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1691680" y="1726188"/>
            <a:ext cx="705531" cy="288032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411760" y="2565572"/>
            <a:ext cx="2880320" cy="288032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86359" y="3838277"/>
            <a:ext cx="2925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피자 정보 웹훅 처리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79712" y="4321428"/>
            <a:ext cx="5129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action </a:t>
            </a:r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이름으로 구분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. pizza_type</a:t>
            </a:r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에 따라 대답 처리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.</a:t>
            </a:r>
            <a:endParaRPr lang="ko-KR" altLang="en-US" sz="1600">
              <a:solidFill>
                <a:schemeClr val="bg1">
                  <a:lumMod val="50000"/>
                </a:schemeClr>
              </a:solidFill>
              <a:latin typeface="다음_Regular" pitchFamily="2" charset="-127"/>
              <a:ea typeface="다음_Regular" pitchFamily="2" charset="-127"/>
            </a:endParaRPr>
          </a:p>
        </p:txBody>
      </p:sp>
      <p:pic>
        <p:nvPicPr>
          <p:cNvPr id="9218" name="Picture 2" descr="C:\Temp\K-00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10602" y="699542"/>
            <a:ext cx="5112568" cy="28098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74111" y="3651870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피자 이름에 맞게 대답 설정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50461" y="4135021"/>
            <a:ext cx="6389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&lt;Photo&gt;&lt;/Photo&gt;</a:t>
            </a:r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는 사진 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Url. </a:t>
            </a:r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나중에 카카오톡 형식에 맞게 변형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.</a:t>
            </a:r>
            <a:endParaRPr lang="ko-KR" altLang="en-US" sz="1600">
              <a:solidFill>
                <a:schemeClr val="bg1">
                  <a:lumMod val="50000"/>
                </a:schemeClr>
              </a:solidFill>
              <a:latin typeface="다음_Regular" pitchFamily="2" charset="-127"/>
              <a:ea typeface="다음_Regular" pitchFamily="2" charset="-127"/>
            </a:endParaRPr>
          </a:p>
        </p:txBody>
      </p:sp>
      <p:pic>
        <p:nvPicPr>
          <p:cNvPr id="10242" name="Picture 2" descr="C:\Temp\K-0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0175" y="1138365"/>
            <a:ext cx="6534193" cy="208145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71800" y="3982293"/>
            <a:ext cx="3549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설정에서 </a:t>
            </a:r>
            <a:r>
              <a:rPr lang="en-US" altLang="ko-KR" sz="2400" smtClean="0">
                <a:latin typeface="다음_Regular" pitchFamily="2" charset="-127"/>
                <a:ea typeface="다음_Regular" pitchFamily="2" charset="-127"/>
              </a:rPr>
              <a:t>V1 API</a:t>
            </a:r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로 변경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63688" y="4465444"/>
            <a:ext cx="55675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V2</a:t>
            </a:r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는 기능이 많지만 복잡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. V1</a:t>
            </a:r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으로 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Inline editor </a:t>
            </a:r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사용 불가</a:t>
            </a:r>
            <a:endParaRPr lang="ko-KR" altLang="en-US" sz="1600">
              <a:solidFill>
                <a:schemeClr val="bg1">
                  <a:lumMod val="50000"/>
                </a:schemeClr>
              </a:solidFill>
              <a:latin typeface="다음_Regular" pitchFamily="2" charset="-127"/>
              <a:ea typeface="다음_Regular" pitchFamily="2" charset="-127"/>
            </a:endParaRPr>
          </a:p>
        </p:txBody>
      </p:sp>
      <p:pic>
        <p:nvPicPr>
          <p:cNvPr id="1026" name="Picture 2" descr="C:\Temp\K-0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362" y="771550"/>
            <a:ext cx="7128792" cy="2860762"/>
          </a:xfrm>
          <a:prstGeom prst="rect">
            <a:avLst/>
          </a:prstGeom>
          <a:noFill/>
        </p:spPr>
      </p:pic>
      <p:sp>
        <p:nvSpPr>
          <p:cNvPr id="10" name="직사각형 9"/>
          <p:cNvSpPr/>
          <p:nvPr/>
        </p:nvSpPr>
        <p:spPr>
          <a:xfrm>
            <a:off x="4878566" y="3069628"/>
            <a:ext cx="864096" cy="72008"/>
          </a:xfrm>
          <a:prstGeom prst="rect">
            <a:avLst/>
          </a:prstGeom>
          <a:solidFill>
            <a:schemeClr val="bg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860032" y="3417312"/>
            <a:ext cx="1008112" cy="90542"/>
          </a:xfrm>
          <a:prstGeom prst="rect">
            <a:avLst/>
          </a:prstGeom>
          <a:solidFill>
            <a:schemeClr val="bg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208092" y="1238538"/>
            <a:ext cx="216024" cy="216024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747088" y="2271362"/>
            <a:ext cx="936104" cy="305022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903460" y="3009976"/>
            <a:ext cx="865352" cy="184245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Temp\K-00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555526"/>
            <a:ext cx="5927807" cy="3159812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275856" y="3982293"/>
            <a:ext cx="2565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latin typeface="다음_Regular" pitchFamily="2" charset="-127"/>
                <a:ea typeface="다음_Regular" pitchFamily="2" charset="-127"/>
              </a:rPr>
              <a:t>Fulfillment </a:t>
            </a:r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설정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43808" y="4465444"/>
            <a:ext cx="34186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Webhook</a:t>
            </a:r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의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 </a:t>
            </a:r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웹서버의 주소를 입력</a:t>
            </a:r>
            <a:endParaRPr lang="ko-KR" altLang="en-US" sz="1600">
              <a:solidFill>
                <a:schemeClr val="bg1">
                  <a:lumMod val="50000"/>
                </a:schemeClr>
              </a:solidFill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39952" y="1732366"/>
            <a:ext cx="222202" cy="778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732240" y="1088344"/>
            <a:ext cx="720080" cy="216024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018714" y="1654180"/>
            <a:ext cx="1656184" cy="216024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022125" y="1732366"/>
            <a:ext cx="340030" cy="902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Temp\K-00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20448" y="441336"/>
            <a:ext cx="2050942" cy="4335192"/>
          </a:xfrm>
          <a:prstGeom prst="rect">
            <a:avLst/>
          </a:prstGeom>
          <a:noFill/>
        </p:spPr>
      </p:pic>
      <p:pic>
        <p:nvPicPr>
          <p:cNvPr id="11268" name="Picture 4" descr="C:\Temp\K-0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2388" y="441336"/>
            <a:ext cx="2035717" cy="430301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5497" y="2130991"/>
            <a:ext cx="3180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mtClean="0">
                <a:latin typeface="다음_Regular" pitchFamily="2" charset="-127"/>
                <a:ea typeface="다음_Regular" pitchFamily="2" charset="-127"/>
              </a:rPr>
              <a:t>카카오톡과 연동</a:t>
            </a:r>
            <a:endParaRPr lang="ko-KR" altLang="en-US" sz="3200">
              <a:latin typeface="다음_Regular" pitchFamily="2" charset="-127"/>
              <a:ea typeface="다음_Regular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578554" y="1964796"/>
            <a:ext cx="1512168" cy="79208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카카오톡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810802" y="1964796"/>
            <a:ext cx="1512168" cy="79208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자체 서버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043050" y="1964796"/>
            <a:ext cx="1512168" cy="79208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Dialogflow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3090722" y="2252828"/>
            <a:ext cx="720080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5322970" y="2252828"/>
            <a:ext cx="720080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3090722" y="2468852"/>
            <a:ext cx="72008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5322970" y="2468852"/>
            <a:ext cx="72008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646318" y="1495680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+mn-ea"/>
              </a:rPr>
              <a:t>불고기피자가 뭐야</a:t>
            </a:r>
            <a:r>
              <a:rPr lang="en-US" altLang="ko-KR" sz="1200" smtClean="0">
                <a:latin typeface="+mn-ea"/>
              </a:rPr>
              <a:t>?</a:t>
            </a:r>
            <a:endParaRPr lang="ko-KR" altLang="en-US" sz="1200"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2040" y="1491630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latin typeface="+mn-ea"/>
              </a:rPr>
              <a:t>불고기피자가 뭐야</a:t>
            </a:r>
            <a:r>
              <a:rPr lang="en-US" altLang="ko-KR" sz="1200" smtClean="0">
                <a:latin typeface="+mn-ea"/>
              </a:rPr>
              <a:t>?</a:t>
            </a:r>
            <a:endParaRPr lang="ko-KR" altLang="en-US" sz="1200">
              <a:latin typeface="+mn-ea"/>
            </a:endParaRPr>
          </a:p>
        </p:txBody>
      </p:sp>
      <p:cxnSp>
        <p:nvCxnSpPr>
          <p:cNvPr id="28" name="꺾인 연결선 27"/>
          <p:cNvCxnSpPr>
            <a:stCxn id="7" idx="2"/>
            <a:endCxn id="6" idx="2"/>
          </p:cNvCxnSpPr>
          <p:nvPr/>
        </p:nvCxnSpPr>
        <p:spPr>
          <a:xfrm rot="5400000">
            <a:off x="5683010" y="1640760"/>
            <a:ext cx="12700" cy="2232248"/>
          </a:xfrm>
          <a:prstGeom prst="bentConnector3">
            <a:avLst>
              <a:gd name="adj1" fmla="val 9048656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860032" y="2900900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>
                <a:latin typeface="+mn-ea"/>
              </a:rPr>
              <a:t>&lt;Photo&gt;...&lt;/Photo&gt;</a:t>
            </a:r>
          </a:p>
          <a:p>
            <a:pPr algn="ctr"/>
            <a:r>
              <a:rPr lang="ko-KR" altLang="en-US" sz="1200" smtClean="0">
                <a:latin typeface="+mn-ea"/>
              </a:rPr>
              <a:t>한국의 맛 불고기를</a:t>
            </a:r>
            <a:endParaRPr lang="en-US" altLang="ko-KR" sz="1200" smtClean="0">
              <a:latin typeface="+mn-ea"/>
            </a:endParaRPr>
          </a:p>
          <a:p>
            <a:pPr algn="ctr"/>
            <a:r>
              <a:rPr lang="ko-KR" altLang="en-US" sz="1200" smtClean="0">
                <a:latin typeface="+mn-ea"/>
              </a:rPr>
              <a:t>부드러운 치즈와 함께</a:t>
            </a:r>
            <a:r>
              <a:rPr lang="en-US" altLang="ko-KR" sz="1200" smtClean="0">
                <a:latin typeface="+mn-ea"/>
              </a:rPr>
              <a:t>!</a:t>
            </a:r>
            <a:endParaRPr lang="ko-KR" altLang="en-US" sz="1200"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31064" y="2906223"/>
            <a:ext cx="1728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latin typeface="+mn-ea"/>
              </a:rPr>
              <a:t>한국의 맛 불고기를</a:t>
            </a:r>
            <a:endParaRPr lang="en-US" altLang="ko-KR" sz="1200" smtClean="0">
              <a:latin typeface="+mn-ea"/>
            </a:endParaRPr>
          </a:p>
          <a:p>
            <a:pPr algn="ctr"/>
            <a:r>
              <a:rPr lang="ko-KR" altLang="en-US" sz="1200" smtClean="0">
                <a:latin typeface="+mn-ea"/>
              </a:rPr>
              <a:t>부드러운 치즈와 함께</a:t>
            </a:r>
            <a:r>
              <a:rPr lang="en-US" altLang="ko-KR" sz="1200" smtClean="0">
                <a:latin typeface="+mn-ea"/>
              </a:rPr>
              <a:t>!</a:t>
            </a:r>
          </a:p>
          <a:p>
            <a:pPr algn="ctr"/>
            <a:r>
              <a:rPr lang="en-US" altLang="ko-KR" sz="1200" smtClean="0">
                <a:latin typeface="+mn-ea"/>
              </a:rPr>
              <a:t>+</a:t>
            </a:r>
          </a:p>
          <a:p>
            <a:pPr algn="ctr"/>
            <a:r>
              <a:rPr lang="ko-KR" altLang="en-US" sz="1200" smtClean="0">
                <a:latin typeface="+mn-ea"/>
              </a:rPr>
              <a:t>사진 정보</a:t>
            </a:r>
            <a:endParaRPr lang="ko-KR" altLang="en-US" sz="1200"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85902" y="3944757"/>
            <a:ext cx="999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latin typeface="+mn-ea"/>
              </a:rPr>
              <a:t>Webhook</a:t>
            </a:r>
            <a:endParaRPr lang="ko-KR" altLang="en-US" sz="120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5896" y="3651870"/>
            <a:ext cx="1816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키보드 처리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72022" y="4135021"/>
            <a:ext cx="37721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카카오톡 처음 접속시 요청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. </a:t>
            </a:r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메뉴 표시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.</a:t>
            </a:r>
            <a:endParaRPr lang="ko-KR" altLang="en-US" sz="1600">
              <a:solidFill>
                <a:schemeClr val="bg1">
                  <a:lumMod val="50000"/>
                </a:schemeClr>
              </a:solidFill>
              <a:latin typeface="다음_Regular" pitchFamily="2" charset="-127"/>
              <a:ea typeface="다음_Regular" pitchFamily="2" charset="-127"/>
            </a:endParaRPr>
          </a:p>
        </p:txBody>
      </p:sp>
      <p:pic>
        <p:nvPicPr>
          <p:cNvPr id="12291" name="Picture 3" descr="C:\Temp\K-00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02645" y="1203598"/>
            <a:ext cx="3053531" cy="18722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Temp\IMG_171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5844" y="825024"/>
            <a:ext cx="2150098" cy="38164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Temp\IMG_171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360" y="667136"/>
            <a:ext cx="1803243" cy="3200758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123728" y="4270325"/>
            <a:ext cx="4881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나도 카카오톡 챗봇을 만들어보자</a:t>
            </a:r>
            <a:r>
              <a:rPr lang="en-US" altLang="ko-KR" sz="2400" smtClean="0">
                <a:latin typeface="다음_Regular" pitchFamily="2" charset="-127"/>
                <a:ea typeface="다음_Regular" pitchFamily="2" charset="-127"/>
              </a:rPr>
              <a:t>!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pic>
        <p:nvPicPr>
          <p:cNvPr id="3075" name="Picture 3" descr="C:\Temp\IMG_171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60608" y="667136"/>
            <a:ext cx="1803243" cy="3200757"/>
          </a:xfrm>
          <a:prstGeom prst="rect">
            <a:avLst/>
          </a:prstGeom>
          <a:noFill/>
        </p:spPr>
      </p:pic>
      <p:pic>
        <p:nvPicPr>
          <p:cNvPr id="3076" name="Picture 4" descr="C:\Temp\IMG_171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89813" y="667136"/>
            <a:ext cx="1803243" cy="320075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5896" y="3939902"/>
            <a:ext cx="1816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메시지 처리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0925" y="4423053"/>
            <a:ext cx="73336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카카오톡에서 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user_key</a:t>
            </a:r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와 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content </a:t>
            </a:r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받음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. Dialogflow</a:t>
            </a:r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에서 대답을 구해 전송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.</a:t>
            </a:r>
            <a:endParaRPr lang="ko-KR" altLang="en-US" sz="1600">
              <a:solidFill>
                <a:schemeClr val="bg1">
                  <a:lumMod val="50000"/>
                </a:schemeClr>
              </a:solidFill>
              <a:latin typeface="다음_Regular" pitchFamily="2" charset="-127"/>
              <a:ea typeface="다음_Regular" pitchFamily="2" charset="-127"/>
            </a:endParaRPr>
          </a:p>
        </p:txBody>
      </p:sp>
      <p:pic>
        <p:nvPicPr>
          <p:cNvPr id="1026" name="Picture 2" descr="C:\Temp\K-00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39773" y="627534"/>
            <a:ext cx="3776443" cy="31068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2882" y="3939902"/>
            <a:ext cx="3517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latin typeface="다음_Regular" pitchFamily="2" charset="-127"/>
                <a:ea typeface="다음_Regular" pitchFamily="2" charset="-127"/>
              </a:rPr>
              <a:t>Dialogflow</a:t>
            </a:r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에 </a:t>
            </a:r>
            <a:r>
              <a:rPr lang="en-US" altLang="ko-KR" sz="2400" smtClean="0">
                <a:latin typeface="다음_Regular" pitchFamily="2" charset="-127"/>
                <a:ea typeface="다음_Regular" pitchFamily="2" charset="-127"/>
              </a:rPr>
              <a:t>API </a:t>
            </a:r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요청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1720" y="4423053"/>
            <a:ext cx="50109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헤더의 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Authorization</a:t>
            </a:r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에 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Client access token </a:t>
            </a:r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입력</a:t>
            </a:r>
            <a:endParaRPr lang="ko-KR" altLang="en-US" sz="1600">
              <a:solidFill>
                <a:schemeClr val="bg1">
                  <a:lumMod val="50000"/>
                </a:schemeClr>
              </a:solidFill>
              <a:latin typeface="다음_Regular" pitchFamily="2" charset="-127"/>
              <a:ea typeface="다음_Regular" pitchFamily="2" charset="-127"/>
            </a:endParaRPr>
          </a:p>
        </p:txBody>
      </p:sp>
      <p:pic>
        <p:nvPicPr>
          <p:cNvPr id="15362" name="Picture 2" descr="C:\Temp\K-00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6586" y="610986"/>
            <a:ext cx="5400600" cy="3112892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5705594" y="2499742"/>
            <a:ext cx="1224136" cy="720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98156" y="3723878"/>
            <a:ext cx="3918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latin typeface="다음_Regular" pitchFamily="2" charset="-127"/>
                <a:ea typeface="다음_Regular" pitchFamily="2" charset="-127"/>
              </a:rPr>
              <a:t>Dialogflow</a:t>
            </a:r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에서 결과 받음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4673" y="4207029"/>
            <a:ext cx="4073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JSON </a:t>
            </a:r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형식의 데이터를 파싱하여 대답 구함</a:t>
            </a:r>
            <a:endParaRPr lang="ko-KR" altLang="en-US" sz="1600">
              <a:solidFill>
                <a:schemeClr val="bg1">
                  <a:lumMod val="50000"/>
                </a:schemeClr>
              </a:solidFill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705594" y="2499742"/>
            <a:ext cx="1224136" cy="720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386" name="Picture 2" descr="C:\Temp\K-0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96964" y="987574"/>
            <a:ext cx="5483348" cy="23042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74832" y="3939902"/>
            <a:ext cx="2618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키보드 메뉴 처리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43708" y="4423053"/>
            <a:ext cx="2624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카카오톡 형식에 맞게 변경</a:t>
            </a:r>
            <a:endParaRPr lang="ko-KR" altLang="en-US" sz="1600">
              <a:solidFill>
                <a:schemeClr val="bg1">
                  <a:lumMod val="50000"/>
                </a:schemeClr>
              </a:solidFill>
              <a:latin typeface="다음_Regular" pitchFamily="2" charset="-127"/>
              <a:ea typeface="다음_Regular" pitchFamily="2" charset="-127"/>
            </a:endParaRPr>
          </a:p>
        </p:txBody>
      </p:sp>
      <p:pic>
        <p:nvPicPr>
          <p:cNvPr id="2050" name="Picture 2" descr="C:\Temp\K-0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0227" y="627534"/>
            <a:ext cx="3518727" cy="29396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Temp\K-0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517816"/>
            <a:ext cx="2232248" cy="4382024"/>
          </a:xfrm>
          <a:prstGeom prst="rect">
            <a:avLst/>
          </a:prstGeom>
          <a:noFill/>
        </p:spPr>
      </p:pic>
      <p:pic>
        <p:nvPicPr>
          <p:cNvPr id="3074" name="Picture 2" descr="C:\Temp\IMG_170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5754" y="519434"/>
            <a:ext cx="2390542" cy="42432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79912" y="3910285"/>
            <a:ext cx="1508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사진 처리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77677" y="4393436"/>
            <a:ext cx="4182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사진 크기 구함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. </a:t>
            </a:r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카카오톡 형식에 맞게 변경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.</a:t>
            </a:r>
            <a:endParaRPr lang="ko-KR" altLang="en-US" sz="1600">
              <a:solidFill>
                <a:schemeClr val="bg1">
                  <a:lumMod val="50000"/>
                </a:schemeClr>
              </a:solidFill>
              <a:latin typeface="다음_Regular" pitchFamily="2" charset="-127"/>
              <a:ea typeface="다음_Regular" pitchFamily="2" charset="-127"/>
            </a:endParaRPr>
          </a:p>
        </p:txBody>
      </p:sp>
      <p:pic>
        <p:nvPicPr>
          <p:cNvPr id="4098" name="Picture 2" descr="C:\Temp\K-00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79108" y="702100"/>
            <a:ext cx="4469156" cy="29497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Temp\K-00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20448" y="441336"/>
            <a:ext cx="2050942" cy="4335192"/>
          </a:xfrm>
          <a:prstGeom prst="rect">
            <a:avLst/>
          </a:prstGeom>
          <a:noFill/>
        </p:spPr>
      </p:pic>
      <p:pic>
        <p:nvPicPr>
          <p:cNvPr id="5122" name="Picture 2" descr="C:\Temp\IMG_170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9018" y="442400"/>
            <a:ext cx="2457239" cy="43615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80343" y="2130991"/>
            <a:ext cx="53559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mtClean="0">
                <a:latin typeface="다음_Regular" pitchFamily="2" charset="-127"/>
                <a:ea typeface="다음_Regular" pitchFamily="2" charset="-127"/>
              </a:rPr>
              <a:t>카카오톡 플러스친구 만들기</a:t>
            </a:r>
            <a:endParaRPr lang="ko-KR" altLang="en-US" sz="3200">
              <a:latin typeface="다음_Regular" pitchFamily="2" charset="-127"/>
              <a:ea typeface="다음_Regular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60817" y="4126309"/>
            <a:ext cx="5491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latin typeface="다음_Regular" pitchFamily="2" charset="-127"/>
                <a:ea typeface="다음_Regular" pitchFamily="2" charset="-127"/>
              </a:rPr>
              <a:t>https://center-pf.kakao.com </a:t>
            </a:r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접속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pic>
        <p:nvPicPr>
          <p:cNvPr id="2050" name="Picture 2" descr="C:\Temp\K-00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0294" y="699542"/>
            <a:ext cx="4277386" cy="3024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Temp\K-0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73152" y="724254"/>
            <a:ext cx="4791144" cy="385191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2237" y="2130991"/>
            <a:ext cx="60740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mtClean="0">
                <a:latin typeface="다음_Regular" pitchFamily="2" charset="-127"/>
                <a:ea typeface="다음_Regular" pitchFamily="2" charset="-127"/>
              </a:rPr>
              <a:t>밑바닥부터 시작하는 챗봇 개발</a:t>
            </a:r>
            <a:r>
              <a:rPr lang="en-US" altLang="ko-KR" sz="3200" smtClean="0">
                <a:latin typeface="다음_Regular" pitchFamily="2" charset="-127"/>
                <a:ea typeface="다음_Regular" pitchFamily="2" charset="-127"/>
              </a:rPr>
              <a:t>?</a:t>
            </a:r>
            <a:endParaRPr lang="ko-KR" altLang="en-US" sz="3200">
              <a:latin typeface="다음_Regular" pitchFamily="2" charset="-127"/>
              <a:ea typeface="다음_Regular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Temp\K-00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6546" y="473883"/>
            <a:ext cx="6120680" cy="4258107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1541486" y="3188932"/>
            <a:ext cx="576064" cy="216024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228184" y="4443958"/>
            <a:ext cx="252935" cy="263966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Temp\K-001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745267" y="495874"/>
            <a:ext cx="5641223" cy="4248472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/>
        </p:nvSpPr>
        <p:spPr>
          <a:xfrm>
            <a:off x="2781428" y="1767306"/>
            <a:ext cx="388080" cy="86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973534" y="1695298"/>
            <a:ext cx="1440160" cy="216024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495748" y="1648002"/>
            <a:ext cx="645560" cy="304366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Temp\K-00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6546" y="473883"/>
            <a:ext cx="6120680" cy="4258107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1541486" y="3188932"/>
            <a:ext cx="576064" cy="216024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450386" y="4437780"/>
            <a:ext cx="858636" cy="282501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Temp\K-00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1250" y="549348"/>
            <a:ext cx="6278212" cy="4176464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1488012" y="1917500"/>
            <a:ext cx="360040" cy="288032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316974" y="1041048"/>
            <a:ext cx="2160240" cy="648072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17896" y="2130991"/>
            <a:ext cx="3304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mtClean="0">
                <a:latin typeface="다음_Regular" pitchFamily="2" charset="-127"/>
                <a:ea typeface="다음_Regular" pitchFamily="2" charset="-127"/>
              </a:rPr>
              <a:t>이제 마지막 작업</a:t>
            </a:r>
            <a:endParaRPr lang="ko-KR" altLang="en-US" sz="3200">
              <a:latin typeface="다음_Regular" pitchFamily="2" charset="-127"/>
              <a:ea typeface="다음_Regular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22598" y="3939902"/>
            <a:ext cx="3233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피자 주문 인텐트 추가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27784" y="4423053"/>
            <a:ext cx="3859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Traning phrases</a:t>
            </a:r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에 예시 문장들을 입력</a:t>
            </a:r>
            <a:endParaRPr lang="ko-KR" altLang="en-US" sz="1600">
              <a:solidFill>
                <a:schemeClr val="bg1">
                  <a:lumMod val="50000"/>
                </a:schemeClr>
              </a:solidFill>
              <a:latin typeface="다음_Regular" pitchFamily="2" charset="-127"/>
              <a:ea typeface="다음_Regular" pitchFamily="2" charset="-127"/>
            </a:endParaRPr>
          </a:p>
        </p:txBody>
      </p:sp>
      <p:pic>
        <p:nvPicPr>
          <p:cNvPr id="7170" name="Picture 2" descr="C:\Temp\K-0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20830" y="555526"/>
            <a:ext cx="5080314" cy="30963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99792" y="3795886"/>
            <a:ext cx="3726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latin typeface="다음_Regular" pitchFamily="2" charset="-127"/>
                <a:ea typeface="다음_Regular" pitchFamily="2" charset="-127"/>
              </a:rPr>
              <a:t>Action and parameters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18714" y="4279037"/>
            <a:ext cx="31069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예문에서 자동으로 엔터티 인식</a:t>
            </a:r>
            <a:endParaRPr lang="ko-KR" altLang="en-US" sz="1600">
              <a:solidFill>
                <a:schemeClr val="bg1">
                  <a:lumMod val="50000"/>
                </a:schemeClr>
              </a:solidFill>
              <a:latin typeface="다음_Regular" pitchFamily="2" charset="-127"/>
              <a:ea typeface="다음_Regular" pitchFamily="2" charset="-127"/>
            </a:endParaRPr>
          </a:p>
        </p:txBody>
      </p:sp>
      <p:pic>
        <p:nvPicPr>
          <p:cNvPr id="4098" name="Picture 2" descr="C:\Temp\K-0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2530" y="699542"/>
            <a:ext cx="6412211" cy="2880320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2411760" y="2565572"/>
            <a:ext cx="2880320" cy="288032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4" name="Picture 2" descr="C:\Temp\K-00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699542"/>
            <a:ext cx="1529862" cy="373137"/>
          </a:xfrm>
          <a:prstGeom prst="rect">
            <a:avLst/>
          </a:prstGeom>
          <a:noFill/>
        </p:spPr>
      </p:pic>
      <p:pic>
        <p:nvPicPr>
          <p:cNvPr id="8195" name="Picture 3" descr="C:\Temp\K-00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64840" y="1726189"/>
            <a:ext cx="1041130" cy="2688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75856" y="3795886"/>
            <a:ext cx="2520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latin typeface="다음_Regular" pitchFamily="2" charset="-127"/>
                <a:ea typeface="다음_Regular" pitchFamily="2" charset="-127"/>
              </a:rPr>
              <a:t>REQUIRED </a:t>
            </a:r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체크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19672" y="4279037"/>
            <a:ext cx="5875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슬롯 채우기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. </a:t>
            </a:r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문장에 엔터티가 없다면 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PROMPTS </a:t>
            </a:r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내용을 질문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.</a:t>
            </a:r>
            <a:endParaRPr lang="ko-KR" altLang="en-US" sz="1600">
              <a:solidFill>
                <a:schemeClr val="bg1">
                  <a:lumMod val="50000"/>
                </a:schemeClr>
              </a:solidFill>
              <a:latin typeface="다음_Regular" pitchFamily="2" charset="-127"/>
              <a:ea typeface="다음_Regular" pitchFamily="2" charset="-127"/>
            </a:endParaRPr>
          </a:p>
        </p:txBody>
      </p:sp>
      <p:pic>
        <p:nvPicPr>
          <p:cNvPr id="4098" name="Picture 2" descr="C:\Temp\K-0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2530" y="699542"/>
            <a:ext cx="6412211" cy="2880320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/>
        </p:nvSpPr>
        <p:spPr>
          <a:xfrm>
            <a:off x="1726620" y="2547038"/>
            <a:ext cx="288032" cy="288032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C:\Temp\K-00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699542"/>
            <a:ext cx="1529862" cy="373137"/>
          </a:xfrm>
          <a:prstGeom prst="rect">
            <a:avLst/>
          </a:prstGeom>
          <a:noFill/>
        </p:spPr>
      </p:pic>
      <p:pic>
        <p:nvPicPr>
          <p:cNvPr id="8" name="Picture 3" descr="C:\Temp\K-00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64840" y="1726189"/>
            <a:ext cx="1041130" cy="2688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07904" y="3939902"/>
            <a:ext cx="1709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latin typeface="다음_Regular" pitchFamily="2" charset="-127"/>
                <a:ea typeface="다음_Regular" pitchFamily="2" charset="-127"/>
              </a:rPr>
              <a:t>PROMPTS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16059" y="4423053"/>
            <a:ext cx="3312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필요한 엔터티를 입력하도록 질문</a:t>
            </a:r>
            <a:endParaRPr lang="ko-KR" altLang="en-US" sz="1600">
              <a:solidFill>
                <a:schemeClr val="bg1">
                  <a:lumMod val="50000"/>
                </a:schemeClr>
              </a:solidFill>
              <a:latin typeface="다음_Regular" pitchFamily="2" charset="-127"/>
              <a:ea typeface="다음_Regular" pitchFamily="2" charset="-127"/>
            </a:endParaRPr>
          </a:p>
        </p:txBody>
      </p:sp>
      <p:pic>
        <p:nvPicPr>
          <p:cNvPr id="5122" name="Picture 2" descr="C:\Temp\K-00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43420" y="730613"/>
            <a:ext cx="4055032" cy="292125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75856" y="3867894"/>
            <a:ext cx="2520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latin typeface="다음_Regular" pitchFamily="2" charset="-127"/>
                <a:ea typeface="다음_Regular" pitchFamily="2" charset="-127"/>
              </a:rPr>
              <a:t>Responses</a:t>
            </a:r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 설정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63688" y="4351045"/>
            <a:ext cx="5575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문장에 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pizza_type</a:t>
            </a:r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 엔터티가 있으면 다음으로 주소 물어봄</a:t>
            </a:r>
            <a:endParaRPr lang="ko-KR" altLang="en-US" sz="1600">
              <a:solidFill>
                <a:schemeClr val="bg1">
                  <a:lumMod val="50000"/>
                </a:schemeClr>
              </a:solidFill>
              <a:latin typeface="다음_Regular" pitchFamily="2" charset="-127"/>
              <a:ea typeface="다음_Regular" pitchFamily="2" charset="-127"/>
            </a:endParaRPr>
          </a:p>
        </p:txBody>
      </p:sp>
      <p:pic>
        <p:nvPicPr>
          <p:cNvPr id="9218" name="Picture 2" descr="C:\Temp\K-00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8890" y="771549"/>
            <a:ext cx="5611422" cy="280838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99978" y="88594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형태소분석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63783" y="1462013"/>
            <a:ext cx="1816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엔터티 추출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63783" y="2038077"/>
            <a:ext cx="1816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인텐트 분류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21535" y="2594977"/>
            <a:ext cx="2124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스크립트 처리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48353" y="3099033"/>
            <a:ext cx="511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latin typeface="다음_Regular" pitchFamily="2" charset="-127"/>
                <a:ea typeface="다음_Regular" pitchFamily="2" charset="-127"/>
              </a:rPr>
              <a:t>...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24560" y="3982293"/>
            <a:ext cx="2525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028EFF"/>
                </a:solidFill>
                <a:latin typeface="다음_Regular" pitchFamily="2" charset="-127"/>
                <a:ea typeface="다음_Regular" pitchFamily="2" charset="-127"/>
              </a:rPr>
              <a:t>우왕 어렵당</a:t>
            </a:r>
            <a:r>
              <a:rPr lang="en-US" altLang="ko-KR" sz="2400" smtClean="0">
                <a:solidFill>
                  <a:srgbClr val="028EFF"/>
                </a:solidFill>
                <a:latin typeface="다음_Regular" pitchFamily="2" charset="-127"/>
                <a:ea typeface="다음_Regular" pitchFamily="2" charset="-127"/>
              </a:rPr>
              <a:t> </a:t>
            </a:r>
            <a:r>
              <a:rPr lang="ko-KR" altLang="en-US" sz="2400" smtClean="0">
                <a:solidFill>
                  <a:srgbClr val="028EFF"/>
                </a:solidFill>
                <a:latin typeface="다음_Regular" pitchFamily="2" charset="-127"/>
                <a:ea typeface="다음_Regular" pitchFamily="2" charset="-127"/>
              </a:rPr>
              <a:t>ㅠㅠ</a:t>
            </a:r>
            <a:endParaRPr lang="ko-KR" altLang="en-US" sz="2400">
              <a:solidFill>
                <a:srgbClr val="028EFF"/>
              </a:solidFill>
              <a:latin typeface="다음_Regular" pitchFamily="2" charset="-127"/>
              <a:ea typeface="다음_Regular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11760" y="2130991"/>
            <a:ext cx="4309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mtClean="0">
                <a:latin typeface="다음_Regular" pitchFamily="2" charset="-127"/>
                <a:ea typeface="다음_Regular" pitchFamily="2" charset="-127"/>
              </a:rPr>
              <a:t>연속된 대화를 하려면</a:t>
            </a:r>
            <a:r>
              <a:rPr lang="en-US" altLang="ko-KR" sz="3200" smtClean="0">
                <a:latin typeface="다음_Regular" pitchFamily="2" charset="-127"/>
                <a:ea typeface="다음_Regular" pitchFamily="2" charset="-127"/>
              </a:rPr>
              <a:t>?</a:t>
            </a:r>
            <a:endParaRPr lang="ko-KR" altLang="en-US" sz="3200">
              <a:latin typeface="다음_Regular" pitchFamily="2" charset="-127"/>
              <a:ea typeface="다음_Regular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05325" y="3766269"/>
            <a:ext cx="3494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latin typeface="다음_Regular" pitchFamily="2" charset="-127"/>
                <a:ea typeface="다음_Regular" pitchFamily="2" charset="-127"/>
              </a:rPr>
              <a:t>Follow-up </a:t>
            </a:r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인텐트 추가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00912" y="4249420"/>
            <a:ext cx="59234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피자 주문 후 이어서 주소 입력을 하도록 연결된 대화 흐름 작성</a:t>
            </a:r>
            <a:endParaRPr lang="ko-KR" altLang="en-US" sz="1600">
              <a:solidFill>
                <a:schemeClr val="bg1">
                  <a:lumMod val="50000"/>
                </a:schemeClr>
              </a:solidFill>
              <a:latin typeface="다음_Regular" pitchFamily="2" charset="-127"/>
              <a:ea typeface="다음_Regular" pitchFamily="2" charset="-127"/>
            </a:endParaRPr>
          </a:p>
        </p:txBody>
      </p:sp>
      <p:pic>
        <p:nvPicPr>
          <p:cNvPr id="10242" name="Picture 2" descr="C:\Temp\K-0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2912" y="915566"/>
            <a:ext cx="6805820" cy="2449591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6090346" y="3016154"/>
            <a:ext cx="1080120" cy="216024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C:\Temp\K-00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699542"/>
            <a:ext cx="6624736" cy="3045437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3157018" y="4227934"/>
            <a:ext cx="2783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latin typeface="다음_Regular" pitchFamily="2" charset="-127"/>
                <a:ea typeface="다음_Regular" pitchFamily="2" charset="-127"/>
              </a:rPr>
              <a:t>Custom </a:t>
            </a:r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형식 선택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627408" y="2721944"/>
            <a:ext cx="576064" cy="288032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02165" y="3723878"/>
            <a:ext cx="8102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latin typeface="다음_Regular" pitchFamily="2" charset="-127"/>
                <a:ea typeface="다음_Regular" pitchFamily="2" charset="-127"/>
              </a:rPr>
              <a:t>pizza_order </a:t>
            </a:r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인텐트에 자동으로 </a:t>
            </a:r>
            <a:r>
              <a:rPr lang="en-US" altLang="ko-KR" sz="2400" smtClean="0">
                <a:latin typeface="다음_Regular" pitchFamily="2" charset="-127"/>
                <a:ea typeface="다음_Regular" pitchFamily="2" charset="-127"/>
              </a:rPr>
              <a:t>output context </a:t>
            </a:r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생성됨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0634" y="4207029"/>
            <a:ext cx="8030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output context</a:t>
            </a:r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는 현재 인텐트의 정보를 이후 인텐트로 전달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. 1</a:t>
            </a:r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턴만 유지하도록 변경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.</a:t>
            </a:r>
            <a:endParaRPr lang="ko-KR" altLang="en-US" sz="1600">
              <a:solidFill>
                <a:schemeClr val="bg1">
                  <a:lumMod val="50000"/>
                </a:schemeClr>
              </a:solidFill>
              <a:latin typeface="다음_Regular" pitchFamily="2" charset="-127"/>
              <a:ea typeface="다음_Regular" pitchFamily="2" charset="-127"/>
            </a:endParaRPr>
          </a:p>
        </p:txBody>
      </p:sp>
      <p:pic>
        <p:nvPicPr>
          <p:cNvPr id="12290" name="Picture 2" descr="C:\Temp\K-0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059582"/>
            <a:ext cx="7043974" cy="2160240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1494574" y="2819304"/>
            <a:ext cx="216024" cy="216024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5696" y="4083918"/>
            <a:ext cx="5460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latin typeface="다음_Regular" pitchFamily="2" charset="-127"/>
                <a:ea typeface="다음_Regular" pitchFamily="2" charset="-127"/>
              </a:rPr>
              <a:t>pizza_order</a:t>
            </a:r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와 연결된 새로운 인텐트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pic>
        <p:nvPicPr>
          <p:cNvPr id="13314" name="Picture 2" descr="C:\Temp\K-00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0556" y="985049"/>
            <a:ext cx="6840760" cy="2738829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1751332" y="3382372"/>
            <a:ext cx="1121613" cy="209395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85075" y="3723878"/>
            <a:ext cx="7087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새로운 인텐트에 자동으로 </a:t>
            </a:r>
            <a:r>
              <a:rPr lang="en-US" altLang="ko-KR" sz="2400" smtClean="0">
                <a:latin typeface="다음_Regular" pitchFamily="2" charset="-127"/>
                <a:ea typeface="다음_Regular" pitchFamily="2" charset="-127"/>
              </a:rPr>
              <a:t>input context </a:t>
            </a:r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생성됨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3350" y="4207029"/>
            <a:ext cx="61802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pizza_order-followup context</a:t>
            </a:r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가 존재해야 현재 인텐트를 실행</a:t>
            </a:r>
            <a:endParaRPr lang="ko-KR" altLang="en-US" sz="1600">
              <a:solidFill>
                <a:schemeClr val="bg1">
                  <a:lumMod val="50000"/>
                </a:schemeClr>
              </a:solidFill>
              <a:latin typeface="다음_Regular" pitchFamily="2" charset="-127"/>
              <a:ea typeface="다음_Regular" pitchFamily="2" charset="-127"/>
            </a:endParaRPr>
          </a:p>
        </p:txBody>
      </p:sp>
      <p:pic>
        <p:nvPicPr>
          <p:cNvPr id="14338" name="Picture 2" descr="C:\Temp\K-0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8126" y="915566"/>
            <a:ext cx="7296461" cy="228572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27584" y="4011910"/>
            <a:ext cx="7515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latin typeface="다음_Regular" pitchFamily="2" charset="-127"/>
                <a:ea typeface="다음_Regular" pitchFamily="2" charset="-127"/>
              </a:rPr>
              <a:t>Training phrases</a:t>
            </a:r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에 아무 글자나 넣고 마우스 드래그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94193" y="4495061"/>
            <a:ext cx="4338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@sys.any </a:t>
            </a:r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선택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. </a:t>
            </a:r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입력된 문장을 그대로 사용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.</a:t>
            </a:r>
            <a:endParaRPr lang="ko-KR" altLang="en-US" sz="1600">
              <a:solidFill>
                <a:schemeClr val="bg1">
                  <a:lumMod val="50000"/>
                </a:schemeClr>
              </a:solidFill>
              <a:latin typeface="다음_Regular" pitchFamily="2" charset="-127"/>
              <a:ea typeface="다음_Regular" pitchFamily="2" charset="-127"/>
            </a:endParaRPr>
          </a:p>
        </p:txBody>
      </p:sp>
      <p:pic>
        <p:nvPicPr>
          <p:cNvPr id="15362" name="Picture 2" descr="C:\Temp\K-00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11283" y="483518"/>
            <a:ext cx="5503199" cy="31683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6348" y="4126309"/>
            <a:ext cx="5655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latin typeface="다음_Regular" pitchFamily="2" charset="-127"/>
                <a:ea typeface="다음_Regular" pitchFamily="2" charset="-127"/>
              </a:rPr>
              <a:t>PARAMETER NAME</a:t>
            </a:r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에 </a:t>
            </a:r>
            <a:r>
              <a:rPr lang="en-US" altLang="ko-KR" sz="2400" smtClean="0">
                <a:latin typeface="다음_Regular" pitchFamily="2" charset="-127"/>
                <a:ea typeface="다음_Regular" pitchFamily="2" charset="-127"/>
              </a:rPr>
              <a:t>address </a:t>
            </a:r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입력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pic>
        <p:nvPicPr>
          <p:cNvPr id="16386" name="Picture 2" descr="C:\Temp\K-0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843558"/>
            <a:ext cx="6768752" cy="2782639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1584732" y="3242406"/>
            <a:ext cx="576064" cy="216024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7784" y="3982293"/>
            <a:ext cx="3906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latin typeface="다음_Regular" pitchFamily="2" charset="-127"/>
                <a:ea typeface="다음_Regular" pitchFamily="2" charset="-127"/>
              </a:rPr>
              <a:t>pizza_type </a:t>
            </a:r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파라미터 추가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9201" y="4465444"/>
            <a:ext cx="7387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input context</a:t>
            </a:r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에서 받은 이전 인텐트 정보 사용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. pizza_order </a:t>
            </a:r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액션 이름 입력</a:t>
            </a:r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.</a:t>
            </a:r>
            <a:endParaRPr lang="ko-KR" altLang="en-US" sz="1600">
              <a:solidFill>
                <a:schemeClr val="bg1">
                  <a:lumMod val="50000"/>
                </a:schemeClr>
              </a:solidFill>
              <a:latin typeface="다음_Regular" pitchFamily="2" charset="-127"/>
              <a:ea typeface="다음_Regular" pitchFamily="2" charset="-127"/>
            </a:endParaRPr>
          </a:p>
        </p:txBody>
      </p:sp>
      <p:pic>
        <p:nvPicPr>
          <p:cNvPr id="17410" name="Picture 2" descr="C:\Temp\K-00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555526"/>
            <a:ext cx="6192688" cy="3172293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2436472" y="2380438"/>
            <a:ext cx="3960440" cy="36004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823340" y="1557460"/>
            <a:ext cx="697439" cy="23427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03018" y="3766269"/>
            <a:ext cx="2565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latin typeface="다음_Regular" pitchFamily="2" charset="-127"/>
                <a:ea typeface="다음_Regular" pitchFamily="2" charset="-127"/>
              </a:rPr>
              <a:t>Fulfillment </a:t>
            </a:r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체크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39952" y="1732366"/>
            <a:ext cx="222202" cy="778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 descr="C:\Temp\K-00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186167"/>
            <a:ext cx="7200800" cy="2033655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1265938" y="2349420"/>
            <a:ext cx="411512" cy="299187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434" name="Picture 2" descr="C:\Temp\K-0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1250894"/>
            <a:ext cx="2592289" cy="39987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11760" y="4155926"/>
            <a:ext cx="4265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챗봇 빌더를 사용하여 손쉽게</a:t>
            </a:r>
            <a:r>
              <a:rPr lang="en-US" altLang="ko-KR" sz="2400" smtClean="0">
                <a:latin typeface="다음_Regular" pitchFamily="2" charset="-127"/>
                <a:ea typeface="다음_Regular" pitchFamily="2" charset="-127"/>
              </a:rPr>
              <a:t>!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pic>
        <p:nvPicPr>
          <p:cNvPr id="4098" name="Picture 2" descr="C:\Temp\1_k-0qkF6Ca1jSo9C6N0Y7C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699542"/>
            <a:ext cx="5547998" cy="3024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5696" y="2130991"/>
            <a:ext cx="5424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mtClean="0">
                <a:latin typeface="다음_Regular" pitchFamily="2" charset="-127"/>
                <a:ea typeface="다음_Regular" pitchFamily="2" charset="-127"/>
              </a:rPr>
              <a:t>Webhook</a:t>
            </a:r>
            <a:r>
              <a:rPr lang="ko-KR" altLang="en-US" sz="3200" smtClean="0">
                <a:latin typeface="다음_Regular" pitchFamily="2" charset="-127"/>
                <a:ea typeface="다음_Regular" pitchFamily="2" charset="-127"/>
              </a:rPr>
              <a:t>에 피자 주문</a:t>
            </a:r>
            <a:r>
              <a:rPr lang="en-US" altLang="ko-KR" sz="3200" smtClean="0">
                <a:latin typeface="다음_Regular" pitchFamily="2" charset="-127"/>
                <a:ea typeface="다음_Regular" pitchFamily="2" charset="-127"/>
              </a:rPr>
              <a:t> </a:t>
            </a:r>
            <a:r>
              <a:rPr lang="ko-KR" altLang="en-US" sz="3200" smtClean="0">
                <a:latin typeface="다음_Regular" pitchFamily="2" charset="-127"/>
                <a:ea typeface="다음_Regular" pitchFamily="2" charset="-127"/>
              </a:rPr>
              <a:t>추가</a:t>
            </a:r>
            <a:endParaRPr lang="ko-KR" altLang="en-US" sz="3200">
              <a:latin typeface="다음_Regular" pitchFamily="2" charset="-127"/>
              <a:ea typeface="다음_Regular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Temp\K-00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04030" y="771550"/>
            <a:ext cx="5748290" cy="3816424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2267744" y="2750706"/>
            <a:ext cx="5177202" cy="713234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Temp\K-0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1678" y="1925747"/>
            <a:ext cx="7068714" cy="143809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Temp\IMG_171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9872" y="656296"/>
            <a:ext cx="2304256" cy="409005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19872" y="2130991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mtClean="0">
                <a:latin typeface="다음_Regular" pitchFamily="2" charset="-127"/>
                <a:ea typeface="다음_Regular" pitchFamily="2" charset="-127"/>
              </a:rPr>
              <a:t>감사합니다</a:t>
            </a:r>
            <a:endParaRPr lang="ko-KR" altLang="en-US" sz="3200">
              <a:latin typeface="다음_Regular" pitchFamily="2" charset="-127"/>
              <a:ea typeface="다음_Regular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28576" y="4155926"/>
            <a:ext cx="4791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궁금한 점이 있으시면 이곳으로</a:t>
            </a:r>
            <a:r>
              <a:rPr lang="en-US" altLang="ko-KR" sz="2400" smtClean="0">
                <a:latin typeface="다음_Regular" pitchFamily="2" charset="-127"/>
                <a:ea typeface="다음_Regular" pitchFamily="2" charset="-127"/>
              </a:rPr>
              <a:t>...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pic>
        <p:nvPicPr>
          <p:cNvPr id="1026" name="Picture 2" descr="C:\Temp\K-00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699542"/>
            <a:ext cx="5270899" cy="30984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79912" y="3982293"/>
            <a:ext cx="1508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다음_Regular" pitchFamily="2" charset="-127"/>
                <a:ea typeface="다음_Regular" pitchFamily="2" charset="-127"/>
              </a:rPr>
              <a:t>소스 코드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4465444"/>
            <a:ext cx="6728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https://github.com/deepseasw/dialogflow_kakaotalk_chatbot</a:t>
            </a:r>
            <a:endParaRPr lang="ko-KR" altLang="en-US" sz="1600">
              <a:solidFill>
                <a:schemeClr val="bg1">
                  <a:lumMod val="50000"/>
                </a:schemeClr>
              </a:solidFill>
              <a:latin typeface="다음_Regular" pitchFamily="2" charset="-127"/>
              <a:ea typeface="다음_Regular" pitchFamily="2" charset="-127"/>
            </a:endParaRPr>
          </a:p>
        </p:txBody>
      </p:sp>
      <p:pic>
        <p:nvPicPr>
          <p:cNvPr id="2050" name="Picture 2" descr="C:\Temp\K-00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2570" y="703419"/>
            <a:ext cx="5688632" cy="302450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Temp\K-0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4578" y="771550"/>
            <a:ext cx="5548094" cy="2736304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627784" y="3939902"/>
            <a:ext cx="390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latin typeface="다음_Regular" pitchFamily="2" charset="-127"/>
                <a:ea typeface="다음_Regular" pitchFamily="2" charset="-127"/>
              </a:rPr>
              <a:t>pizzabot_dialogflow.zip</a:t>
            </a:r>
            <a:endParaRPr lang="ko-KR" altLang="en-US" sz="2400"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83768" y="4423053"/>
            <a:ext cx="4121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다음_Regular" pitchFamily="2" charset="-127"/>
                <a:ea typeface="다음_Regular" pitchFamily="2" charset="-127"/>
              </a:rPr>
              <a:t>파일에 저장된 다이얼로그 프로젝트를 로드</a:t>
            </a:r>
            <a:endParaRPr lang="ko-KR" altLang="en-US" sz="1600">
              <a:solidFill>
                <a:schemeClr val="bg1">
                  <a:lumMod val="50000"/>
                </a:schemeClr>
              </a:solidFill>
              <a:latin typeface="다음_Regular" pitchFamily="2" charset="-127"/>
              <a:ea typeface="다음_Regular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94390" y="1372326"/>
            <a:ext cx="216024" cy="216024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008292" y="2481208"/>
            <a:ext cx="1533713" cy="367024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C00000"/>
          </a:solidFill>
          <a:prstDash val="sysDash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1089</TotalTime>
  <Words>732</Words>
  <Application>Microsoft Office PowerPoint</Application>
  <PresentationFormat>화면 슬라이드 쇼(16:9)</PresentationFormat>
  <Paragraphs>152</Paragraphs>
  <Slides>97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97</vt:i4>
      </vt:variant>
    </vt:vector>
  </HeadingPairs>
  <TitlesOfParts>
    <vt:vector size="98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</vt:vector>
  </TitlesOfParts>
  <Company>R&amp;D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Microsoft Corporation</dc:creator>
  <cp:lastModifiedBy>Registered User</cp:lastModifiedBy>
  <cp:revision>137</cp:revision>
  <dcterms:created xsi:type="dcterms:W3CDTF">2006-10-05T04:04:58Z</dcterms:created>
  <dcterms:modified xsi:type="dcterms:W3CDTF">2018-08-03T07:44:11Z</dcterms:modified>
</cp:coreProperties>
</file>